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7"/>
  </p:notesMasterIdLst>
  <p:sldIdLst>
    <p:sldId id="256" r:id="rId2"/>
    <p:sldId id="294" r:id="rId3"/>
    <p:sldId id="304" r:id="rId4"/>
    <p:sldId id="285" r:id="rId5"/>
    <p:sldId id="286" r:id="rId6"/>
    <p:sldId id="289" r:id="rId7"/>
    <p:sldId id="288" r:id="rId8"/>
    <p:sldId id="307" r:id="rId9"/>
    <p:sldId id="291" r:id="rId10"/>
    <p:sldId id="305" r:id="rId11"/>
    <p:sldId id="272" r:id="rId12"/>
    <p:sldId id="274" r:id="rId13"/>
    <p:sldId id="308" r:id="rId14"/>
    <p:sldId id="301" r:id="rId15"/>
    <p:sldId id="30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29"/>
    <p:restoredTop sz="79911"/>
  </p:normalViewPr>
  <p:slideViewPr>
    <p:cSldViewPr snapToGrid="0" snapToObjects="1">
      <p:cViewPr varScale="1">
        <p:scale>
          <a:sx n="75" d="100"/>
          <a:sy n="75" d="100"/>
        </p:scale>
        <p:origin x="194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8AE222-E801-6344-99FC-414664B2F614}" type="datetimeFigureOut">
              <a:rPr lang="en-US" smtClean="0"/>
              <a:t>9/26/17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E8D3CD-BBBC-0F41-8CD8-ECA3CC806A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951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339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137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2184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6508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92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other variations. This is the most common setup.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74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821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144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55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532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281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E8D3CD-BBBC-0F41-8CD8-ECA3CC806AC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60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BC4614-A969-CC4B-A2C1-F397F1795D16}" type="datetime1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19934-1F4F-E54B-831B-06C74C93AB39}" type="datetime1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9E8BF0-90C0-6C48-AF52-E020B44C1AF7}" type="datetime1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7D81-EF4B-9D42-A2C0-E41472C75A0E}" type="datetime1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CDF4E-B0FF-4640-A78E-DEF8C0626B60}" type="datetime1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107CA-33B4-0742-A748-F8751A06FD9C}" type="datetime1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2ADF-5DAF-5947-BFC4-21AD380D0A88}" type="datetime1">
              <a:rPr lang="en-US" smtClean="0"/>
              <a:t>9/26/17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52A8EB-1C82-DA46-BE5F-A7B34DD3DA51}" type="datetime1">
              <a:rPr lang="en-US" smtClean="0"/>
              <a:t>9/26/17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593F1-8548-4A45-A55A-DE318103D050}" type="datetime1">
              <a:rPr lang="en-US" smtClean="0"/>
              <a:t>9/26/17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6123C-F597-4F48-BDB6-8B29D13F05E0}" type="datetime1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12B05-D07D-424D-852C-9CD6555277A1}" type="datetime1">
              <a:rPr lang="en-US" smtClean="0"/>
              <a:t>9/26/17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7EFAF-2497-674A-80C9-22FD91A7CBDE}" type="datetime1">
              <a:rPr lang="en-US" smtClean="0"/>
              <a:t>9/26/17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22913-E6A7-894F-AD91-301E23B9BE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40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4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4" Type="http://schemas.openxmlformats.org/officeDocument/2006/relationships/image" Target="../media/image34.em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jpg"/><Relationship Id="rId7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9" Type="http://schemas.openxmlformats.org/officeDocument/2006/relationships/image" Target="../media/image17.png"/><Relationship Id="rId10" Type="http://schemas.openxmlformats.org/officeDocument/2006/relationships/image" Target="../media/image18.png"/><Relationship Id="rId11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e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en-US" sz="4500" dirty="0" err="1" smtClean="0"/>
              <a:t>PrivateRide</a:t>
            </a:r>
            <a:r>
              <a:rPr lang="en-US" sz="4500" dirty="0" smtClean="0"/>
              <a:t>: A Privacy-Enhanced Ride-Hailing Service</a:t>
            </a:r>
            <a:endParaRPr lang="en-US" sz="45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0633" y="4728473"/>
            <a:ext cx="8345558" cy="1655762"/>
          </a:xfrm>
        </p:spPr>
        <p:txBody>
          <a:bodyPr>
            <a:normAutofit fontScale="92500"/>
          </a:bodyPr>
          <a:lstStyle/>
          <a:p>
            <a:pPr algn="l"/>
            <a:r>
              <a:rPr lang="en-US" dirty="0">
                <a:solidFill>
                  <a:srgbClr val="C00000"/>
                </a:solidFill>
              </a:rPr>
              <a:t>Anh Pham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Italo</a:t>
            </a:r>
            <a:r>
              <a:rPr lang="en-US" dirty="0"/>
              <a:t> Dacosta</a:t>
            </a:r>
            <a:r>
              <a:rPr lang="en-US" baseline="30000" dirty="0"/>
              <a:t>1</a:t>
            </a:r>
            <a:r>
              <a:rPr lang="en-US" dirty="0"/>
              <a:t>, </a:t>
            </a:r>
            <a:r>
              <a:rPr lang="en-US" dirty="0" err="1"/>
              <a:t>Bastien</a:t>
            </a:r>
            <a:r>
              <a:rPr lang="en-US" dirty="0"/>
              <a:t> </a:t>
            </a:r>
            <a:r>
              <a:rPr lang="en-US" dirty="0" smtClean="0"/>
              <a:t>Jacot-Guillarmod</a:t>
            </a:r>
            <a:r>
              <a:rPr lang="en-US" baseline="30000" dirty="0" smtClean="0"/>
              <a:t>1</a:t>
            </a:r>
            <a:r>
              <a:rPr lang="en-US" dirty="0" smtClean="0"/>
              <a:t>, </a:t>
            </a:r>
            <a:r>
              <a:rPr lang="en-US" dirty="0" err="1" smtClean="0"/>
              <a:t>Kévin</a:t>
            </a:r>
            <a:r>
              <a:rPr lang="en-US" dirty="0" smtClean="0"/>
              <a:t> </a:t>
            </a:r>
            <a:r>
              <a:rPr lang="en-US" dirty="0"/>
              <a:t>Huguenin</a:t>
            </a:r>
            <a:r>
              <a:rPr lang="en-US" baseline="30000" dirty="0"/>
              <a:t>2</a:t>
            </a:r>
            <a:r>
              <a:rPr lang="en-US" dirty="0"/>
              <a:t>, </a:t>
            </a:r>
            <a:r>
              <a:rPr lang="en-US" dirty="0" smtClean="0"/>
              <a:t> </a:t>
            </a:r>
            <a:r>
              <a:rPr lang="en-US" dirty="0" err="1" smtClean="0"/>
              <a:t>Taha</a:t>
            </a:r>
            <a:r>
              <a:rPr lang="en-US" dirty="0" smtClean="0"/>
              <a:t> </a:t>
            </a:r>
            <a:r>
              <a:rPr lang="en-US" dirty="0"/>
              <a:t>Hajar</a:t>
            </a:r>
            <a:r>
              <a:rPr lang="en-US" baseline="30000" dirty="0"/>
              <a:t>1</a:t>
            </a:r>
            <a:r>
              <a:rPr lang="en-US" dirty="0"/>
              <a:t>, Florian Tramèr</a:t>
            </a:r>
            <a:r>
              <a:rPr lang="en-US" baseline="30000" dirty="0"/>
              <a:t>3</a:t>
            </a:r>
            <a:r>
              <a:rPr lang="en-US" dirty="0"/>
              <a:t>, Virgil Gligor</a:t>
            </a:r>
            <a:r>
              <a:rPr lang="en-US" baseline="30000" dirty="0"/>
              <a:t>4</a:t>
            </a:r>
            <a:r>
              <a:rPr lang="en-US" dirty="0"/>
              <a:t>, and Jean-Pierre Hubaux</a:t>
            </a:r>
            <a:r>
              <a:rPr lang="en-US" baseline="30000" dirty="0"/>
              <a:t>1</a:t>
            </a:r>
            <a:r>
              <a:rPr lang="en-US" dirty="0"/>
              <a:t> </a:t>
            </a:r>
            <a:endParaRPr lang="en-US" dirty="0" smtClean="0"/>
          </a:p>
          <a:p>
            <a:pPr algn="l"/>
            <a:endParaRPr lang="en-US" baseline="30000" dirty="0" smtClean="0"/>
          </a:p>
          <a:p>
            <a:pPr algn="l"/>
            <a:r>
              <a:rPr lang="en-US" baseline="30000" dirty="0" smtClean="0"/>
              <a:t>1</a:t>
            </a:r>
            <a:r>
              <a:rPr lang="en-US" dirty="0" smtClean="0"/>
              <a:t>EPFL</a:t>
            </a:r>
            <a:r>
              <a:rPr lang="en-US" dirty="0"/>
              <a:t>, </a:t>
            </a:r>
            <a:r>
              <a:rPr lang="en-US" baseline="30000" dirty="0"/>
              <a:t>2</a:t>
            </a:r>
            <a:r>
              <a:rPr lang="en-US" dirty="0"/>
              <a:t>UNIL, </a:t>
            </a:r>
            <a:r>
              <a:rPr lang="en-US" baseline="30000" dirty="0"/>
              <a:t>3</a:t>
            </a:r>
            <a:r>
              <a:rPr lang="en-US" dirty="0"/>
              <a:t>Stanford, </a:t>
            </a:r>
            <a:r>
              <a:rPr lang="en-US" baseline="30000" dirty="0"/>
              <a:t>4</a:t>
            </a:r>
            <a:r>
              <a:rPr lang="en-US" dirty="0"/>
              <a:t>CMU</a:t>
            </a:r>
          </a:p>
          <a:p>
            <a:pPr algn="l"/>
            <a:endParaRPr lang="en-US" dirty="0"/>
          </a:p>
          <a:p>
            <a:pPr algn="l"/>
            <a:endParaRPr lang="fr-CH" dirty="0"/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1798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Protocol analysis: </a:t>
            </a:r>
            <a:br>
              <a:rPr lang="en-US" dirty="0" smtClean="0"/>
            </a:br>
            <a:r>
              <a:rPr lang="en-US" sz="3200" dirty="0" err="1" smtClean="0"/>
              <a:t>PrivateRide</a:t>
            </a:r>
            <a:r>
              <a:rPr lang="en-US" sz="3200" dirty="0" smtClean="0"/>
              <a:t> </a:t>
            </a:r>
            <a:r>
              <a:rPr lang="en-US" sz="3200" dirty="0"/>
              <a:t>vs. current RHSs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10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3920617"/>
            <a:ext cx="3072384" cy="26828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653666"/>
              </p:ext>
            </p:extLst>
          </p:nvPr>
        </p:nvGraphicFramePr>
        <p:xfrm>
          <a:off x="545851" y="1877554"/>
          <a:ext cx="8157882" cy="179615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32149"/>
                <a:gridCol w="1100667"/>
                <a:gridCol w="863600"/>
                <a:gridCol w="1185333"/>
                <a:gridCol w="1049867"/>
                <a:gridCol w="1202266"/>
                <a:gridCol w="829734"/>
                <a:gridCol w="694266"/>
              </a:tblGrid>
              <a:tr h="815714">
                <a:tc>
                  <a:txBody>
                    <a:bodyPr/>
                    <a:lstStyle/>
                    <a:p>
                      <a:pPr algn="l"/>
                      <a:endParaRPr lang="en-US" sz="1700" b="1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baseline="0" dirty="0">
                          <a:latin typeface="+mn-lt"/>
                          <a:cs typeface="Arial"/>
                        </a:rPr>
                        <a:t>Identities</a:t>
                      </a:r>
                      <a:endParaRPr lang="en-US" sz="1700" b="1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  <a:cs typeface="Arial"/>
                        </a:rPr>
                        <a:t>Pick-up loc.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Pick</a:t>
                      </a:r>
                      <a:r>
                        <a:rPr lang="en-US" sz="1700" b="1" dirty="0">
                          <a:latin typeface="+mn-lt"/>
                          <a:cs typeface="Arial"/>
                        </a:rPr>
                        <a:t>-up </a:t>
                      </a:r>
                      <a:r>
                        <a:rPr lang="en-US" sz="1700" b="1" i="0" u="none" strike="noStrike" cap="none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/>
                          <a:sym typeface="Arial"/>
                        </a:rPr>
                        <a:t>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+mn-lt"/>
                          <a:cs typeface="Arial"/>
                        </a:rPr>
                        <a:t>Drop-off</a:t>
                      </a:r>
                      <a:r>
                        <a:rPr lang="en-US" sz="1700" b="1" baseline="0" dirty="0">
                          <a:latin typeface="+mn-lt"/>
                          <a:cs typeface="Arial"/>
                        </a:rPr>
                        <a:t> loc.</a:t>
                      </a:r>
                      <a:endParaRPr lang="en-US" sz="1700" b="1" dirty="0">
                        <a:latin typeface="+mn-lt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>
                          <a:latin typeface="+mn-lt"/>
                          <a:cs typeface="Arial"/>
                        </a:rPr>
                        <a:t>Drop-off time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+mn-lt"/>
                          <a:cs typeface="Arial"/>
                        </a:rPr>
                        <a:t>Loc. trace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+mn-lt"/>
                          <a:cs typeface="Arial"/>
                        </a:rPr>
                        <a:t>Fare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>
                          <a:latin typeface="+mn-lt"/>
                          <a:cs typeface="Arial (Body)"/>
                        </a:rPr>
                        <a:t>Current RHSs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+mn-lt"/>
                          <a:cs typeface="Arial (Body)"/>
                        </a:rPr>
                        <a:t>Rider,</a:t>
                      </a:r>
                      <a:r>
                        <a:rPr lang="en-US" sz="1700" baseline="0">
                          <a:latin typeface="+mn-lt"/>
                          <a:cs typeface="Arial (Body)"/>
                        </a:rPr>
                        <a:t> Driver</a:t>
                      </a:r>
                      <a:endParaRPr lang="en-US" sz="1700">
                        <a:latin typeface="+mn-lt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+mn-lt"/>
                          <a:cs typeface="Arial (Body)"/>
                        </a:rPr>
                        <a:t>Precise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b="0" i="0" u="none" strike="noStrike" cap="none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 (Body)"/>
                          <a:sym typeface="Arial"/>
                        </a:rPr>
                        <a:t>Precise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 (Body)"/>
                        </a:rPr>
                        <a:t>Precise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+mn-lt"/>
                          <a:cs typeface="Arial (Body)"/>
                        </a:rPr>
                        <a:t>Precise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>
                          <a:latin typeface="+mn-lt"/>
                          <a:cs typeface="Arial (Body)"/>
                        </a:rPr>
                        <a:t>Full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 (Body)"/>
                        </a:rPr>
                        <a:t>Yes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700" b="1" dirty="0" err="1">
                          <a:latin typeface="+mn-lt"/>
                          <a:cs typeface="Arial (Body)"/>
                        </a:rPr>
                        <a:t>PrivateRide</a:t>
                      </a:r>
                      <a:endParaRPr lang="en-US" sz="1700" b="1" dirty="0">
                        <a:latin typeface="+mn-lt"/>
                        <a:cs typeface="Arial (Body)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 (Body)"/>
                        </a:rPr>
                        <a:t>Driver</a:t>
                      </a:r>
                    </a:p>
                  </a:txBody>
                  <a:tcPr>
                    <a:solidFill>
                      <a:srgbClr val="C00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 (Body)"/>
                        </a:rPr>
                        <a:t>Zone</a:t>
                      </a:r>
                    </a:p>
                  </a:txBody>
                  <a:tcPr>
                    <a:solidFill>
                      <a:srgbClr val="C00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 (Body)"/>
                        </a:rPr>
                        <a:t>Obfuscated</a:t>
                      </a:r>
                    </a:p>
                  </a:txBody>
                  <a:tcPr>
                    <a:solidFill>
                      <a:srgbClr val="C00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 (Body)"/>
                        </a:rPr>
                        <a:t>Zone</a:t>
                      </a:r>
                    </a:p>
                  </a:txBody>
                  <a:tcPr>
                    <a:solidFill>
                      <a:srgbClr val="C00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 (Body)"/>
                        </a:rPr>
                        <a:t>Obfuscated</a:t>
                      </a:r>
                    </a:p>
                  </a:txBody>
                  <a:tcPr>
                    <a:solidFill>
                      <a:srgbClr val="C00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 (Body)"/>
                        </a:rPr>
                        <a:t>Partial</a:t>
                      </a:r>
                    </a:p>
                  </a:txBody>
                  <a:tcPr>
                    <a:solidFill>
                      <a:srgbClr val="C00000">
                        <a:alpha val="42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latin typeface="+mn-lt"/>
                          <a:cs typeface="Arial (Body)"/>
                        </a:rPr>
                        <a:t>Yes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55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Data-sets</a:t>
            </a:r>
          </a:p>
          <a:p>
            <a:pPr lvl="1"/>
            <a:r>
              <a:rPr lang="en-US" dirty="0" smtClean="0"/>
              <a:t>NYC taxi rides:</a:t>
            </a:r>
            <a:endParaRPr lang="en-US" dirty="0"/>
          </a:p>
          <a:p>
            <a:pPr lvl="2"/>
            <a:r>
              <a:rPr lang="en-US" dirty="0"/>
              <a:t>Pick-up, drop-off locations and times, </a:t>
            </a:r>
            <a:r>
              <a:rPr lang="en-US" dirty="0" smtClean="0"/>
              <a:t>drivers’ info.</a:t>
            </a:r>
            <a:endParaRPr lang="en-US" dirty="0"/>
          </a:p>
          <a:p>
            <a:pPr lvl="1"/>
            <a:r>
              <a:rPr lang="en-US" dirty="0" smtClean="0"/>
              <a:t>SF Uber rides:</a:t>
            </a:r>
            <a:endParaRPr lang="en-US" dirty="0"/>
          </a:p>
          <a:p>
            <a:pPr lvl="2"/>
            <a:r>
              <a:rPr lang="en-US" dirty="0" smtClean="0"/>
              <a:t>Truncated anonymous </a:t>
            </a:r>
            <a:r>
              <a:rPr lang="en-US" dirty="0"/>
              <a:t>GPS </a:t>
            </a:r>
            <a:r>
              <a:rPr lang="en-US" dirty="0" smtClean="0"/>
              <a:t>traces</a:t>
            </a:r>
            <a:endParaRPr lang="en-US" dirty="0"/>
          </a:p>
          <a:p>
            <a:r>
              <a:rPr lang="en-US" dirty="0"/>
              <a:t>Evaluation criteria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ryptographic overhead</a:t>
            </a:r>
            <a:endParaRPr lang="en-US" dirty="0"/>
          </a:p>
          <a:p>
            <a:pPr lvl="1"/>
            <a:r>
              <a:rPr lang="en-US" dirty="0"/>
              <a:t>Privacy </a:t>
            </a:r>
            <a:r>
              <a:rPr lang="en-US" dirty="0" smtClean="0"/>
              <a:t>level (k-anonymity) </a:t>
            </a:r>
            <a:r>
              <a:rPr lang="en-US" dirty="0"/>
              <a:t>[NYC]</a:t>
            </a:r>
          </a:p>
          <a:p>
            <a:pPr lvl="1"/>
            <a:r>
              <a:rPr lang="en-US" dirty="0"/>
              <a:t>Effect of </a:t>
            </a:r>
            <a:r>
              <a:rPr lang="en-US" dirty="0" smtClean="0"/>
              <a:t>the size of the zones </a:t>
            </a:r>
            <a:r>
              <a:rPr lang="en-US" dirty="0"/>
              <a:t>on </a:t>
            </a:r>
            <a:endParaRPr lang="en-US" dirty="0" smtClean="0"/>
          </a:p>
          <a:p>
            <a:pPr lvl="2"/>
            <a:r>
              <a:rPr lang="en-US" dirty="0" smtClean="0"/>
              <a:t>Fare </a:t>
            </a:r>
            <a:r>
              <a:rPr lang="en-US" dirty="0"/>
              <a:t>calculation [SF]</a:t>
            </a:r>
          </a:p>
          <a:p>
            <a:pPr lvl="2"/>
            <a:r>
              <a:rPr lang="en-US" dirty="0"/>
              <a:t>O</a:t>
            </a:r>
            <a:r>
              <a:rPr lang="en-US" dirty="0" smtClean="0"/>
              <a:t>ptimality </a:t>
            </a:r>
            <a:r>
              <a:rPr lang="en-US" dirty="0"/>
              <a:t>of ride matching [NYC]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11</a:t>
            </a:fld>
            <a:endParaRPr lang="en-US"/>
          </a:p>
        </p:txBody>
      </p:sp>
      <p:pic>
        <p:nvPicPr>
          <p:cNvPr id="5" name="Picture 4" descr="cloaking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45475" y="17902877"/>
            <a:ext cx="3413760" cy="29794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4083" y="4910666"/>
            <a:ext cx="1365504" cy="119237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39063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200" dirty="0" smtClean="0"/>
              <a:t>Cryptographic overhead</a:t>
            </a:r>
            <a:endParaRPr lang="en-US" sz="4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prototype Android</a:t>
            </a:r>
            <a:r>
              <a:rPr lang="en-US" baseline="30000" dirty="0"/>
              <a:t>1</a:t>
            </a:r>
            <a:r>
              <a:rPr lang="en-US" dirty="0" smtClean="0"/>
              <a:t> client</a:t>
            </a:r>
          </a:p>
          <a:p>
            <a:pPr lvl="1"/>
            <a:r>
              <a:rPr lang="en-US" dirty="0" smtClean="0"/>
              <a:t>ACL</a:t>
            </a:r>
            <a:r>
              <a:rPr lang="en-US" baseline="30000" dirty="0"/>
              <a:t>2</a:t>
            </a:r>
            <a:r>
              <a:rPr lang="en-US" dirty="0" smtClean="0"/>
              <a:t> operations</a:t>
            </a:r>
          </a:p>
          <a:p>
            <a:pPr lvl="1"/>
            <a:r>
              <a:rPr lang="en-US" dirty="0" smtClean="0"/>
              <a:t>Blind and standard signatures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Security </a:t>
            </a:r>
            <a:r>
              <a:rPr lang="en-US" sz="2800" dirty="0"/>
              <a:t>parameters</a:t>
            </a:r>
            <a:r>
              <a:rPr lang="en-US" sz="2800" dirty="0" smtClean="0"/>
              <a:t>:</a:t>
            </a:r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ACL with an EC group of 521 bits and 4096-bit RSA keys</a:t>
            </a:r>
            <a:endParaRPr lang="en-US" dirty="0"/>
          </a:p>
          <a:p>
            <a:pPr marL="685800" lvl="2">
              <a:spcBef>
                <a:spcPts val="1000"/>
              </a:spcBef>
            </a:pPr>
            <a:r>
              <a:rPr lang="en-US" dirty="0" smtClean="0"/>
              <a:t>ACL </a:t>
            </a:r>
            <a:r>
              <a:rPr lang="en-US" dirty="0"/>
              <a:t>with an EC group of 224 bits and 2048-bit RSA keys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4497867"/>
            <a:ext cx="3926418" cy="1745075"/>
          </a:xfrm>
          <a:prstGeom prst="rect">
            <a:avLst/>
          </a:prstGeom>
        </p:spPr>
      </p:pic>
      <p:sp>
        <p:nvSpPr>
          <p:cNvPr id="6" name="Rectangle 5"/>
          <p:cNvSpPr>
            <a:spLocks noChangeAspect="1"/>
          </p:cNvSpPr>
          <p:nvPr/>
        </p:nvSpPr>
        <p:spPr>
          <a:xfrm>
            <a:off x="2169675" y="5507844"/>
            <a:ext cx="3688493" cy="418824"/>
          </a:xfrm>
          <a:prstGeom prst="rect">
            <a:avLst/>
          </a:prstGeom>
          <a:solidFill>
            <a:srgbClr val="C00000">
              <a:alpha val="4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68484" y="5350933"/>
            <a:ext cx="2414251" cy="64633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Negligible </a:t>
            </a:r>
            <a:r>
              <a:rPr lang="en-US" dirty="0" err="1" smtClean="0"/>
              <a:t>w.r.t</a:t>
            </a:r>
            <a:r>
              <a:rPr lang="en-US" dirty="0" smtClean="0"/>
              <a:t>. waiting </a:t>
            </a:r>
          </a:p>
          <a:p>
            <a:r>
              <a:rPr lang="en-US" dirty="0" smtClean="0"/>
              <a:t>time of minutes in RHSs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95870" y="6322486"/>
            <a:ext cx="482433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 smtClean="0"/>
              <a:t>1</a:t>
            </a:r>
            <a:r>
              <a:rPr lang="en-US" sz="1200" dirty="0" smtClean="0"/>
              <a:t> LG G3 (4x2.5 GHz, 2GB RAM) running Android 5.0</a:t>
            </a:r>
            <a:endParaRPr lang="en-US" sz="1200" baseline="30000" dirty="0" smtClean="0"/>
          </a:p>
          <a:p>
            <a:r>
              <a:rPr lang="en-US" sz="1200" baseline="30000" dirty="0" smtClean="0"/>
              <a:t>2</a:t>
            </a:r>
            <a:r>
              <a:rPr lang="en-US" sz="1200" dirty="0" smtClean="0"/>
              <a:t> F</a:t>
            </a:r>
            <a:r>
              <a:rPr lang="en-US" sz="1200" dirty="0"/>
              <a:t>. </a:t>
            </a:r>
            <a:r>
              <a:rPr lang="en-US" sz="1200" dirty="0" err="1"/>
              <a:t>Baldimtsi</a:t>
            </a:r>
            <a:r>
              <a:rPr lang="en-US" sz="1200" dirty="0"/>
              <a:t> and A. </a:t>
            </a:r>
            <a:r>
              <a:rPr lang="en-US" sz="1200" dirty="0" err="1"/>
              <a:t>Lysyanskaya</a:t>
            </a:r>
            <a:r>
              <a:rPr lang="en-US" sz="1200" dirty="0"/>
              <a:t>. Anonymous </a:t>
            </a:r>
            <a:r>
              <a:rPr lang="en-US" sz="1200" dirty="0" smtClean="0"/>
              <a:t>Credentials </a:t>
            </a:r>
            <a:r>
              <a:rPr lang="en-US" sz="1200" dirty="0"/>
              <a:t>L</a:t>
            </a:r>
            <a:r>
              <a:rPr lang="en-US" sz="1200" dirty="0" smtClean="0"/>
              <a:t>ight, CCS (2013) </a:t>
            </a:r>
            <a:endParaRPr lang="en-US" sz="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032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Privacy guarantees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13</a:t>
            </a:fld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Measured by k-anonymity</a:t>
            </a:r>
          </a:p>
          <a:p>
            <a:endParaRPr lang="en-US" dirty="0" smtClean="0"/>
          </a:p>
          <a:p>
            <a:r>
              <a:rPr lang="en-US" dirty="0" smtClean="0"/>
              <a:t>Targeted attack </a:t>
            </a:r>
            <a:r>
              <a:rPr lang="en-US" dirty="0"/>
              <a:t>by </a:t>
            </a:r>
            <a:r>
              <a:rPr lang="en-US" dirty="0" smtClean="0"/>
              <a:t>a powerful </a:t>
            </a:r>
            <a:r>
              <a:rPr lang="en-US" dirty="0"/>
              <a:t>SP: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nows </a:t>
            </a:r>
            <a:r>
              <a:rPr lang="en-US" dirty="0"/>
              <a:t>the pick-up </a:t>
            </a:r>
            <a:r>
              <a:rPr lang="en-US" dirty="0" smtClean="0"/>
              <a:t>location and time of 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    </a:t>
            </a:r>
            <a:r>
              <a:rPr lang="en-US" dirty="0" smtClean="0"/>
              <a:t>a specific </a:t>
            </a:r>
            <a:r>
              <a:rPr lang="en-US" dirty="0"/>
              <a:t>rider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ants </a:t>
            </a:r>
            <a:r>
              <a:rPr lang="en-US" dirty="0"/>
              <a:t>to know the drop-off </a:t>
            </a:r>
            <a:r>
              <a:rPr lang="en-US" dirty="0" smtClean="0"/>
              <a:t>location</a:t>
            </a:r>
          </a:p>
          <a:p>
            <a:endParaRPr lang="en-US" dirty="0"/>
          </a:p>
          <a:p>
            <a:r>
              <a:rPr lang="en-US" dirty="0" smtClean="0"/>
              <a:t>General case:</a:t>
            </a:r>
          </a:p>
          <a:p>
            <a:pPr lvl="1"/>
            <a:r>
              <a:rPr lang="en-US" dirty="0"/>
              <a:t>K</a:t>
            </a:r>
            <a:r>
              <a:rPr lang="en-US" dirty="0" smtClean="0"/>
              <a:t>nows riders’ home/work addresses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ants to profile riders’ activities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950" y="2695841"/>
            <a:ext cx="2274570" cy="153733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525" y="4915033"/>
            <a:ext cx="1950720" cy="109728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62033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Privacy guarantees </a:t>
            </a:r>
            <a:r>
              <a:rPr lang="mr-IN" dirty="0" smtClean="0"/>
              <a:t>–</a:t>
            </a:r>
            <a:r>
              <a:rPr lang="en-US" dirty="0" smtClean="0"/>
              <a:t> targeted attacks by powerful SP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14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676" y="2138267"/>
            <a:ext cx="2197186" cy="25779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624" y="2087999"/>
            <a:ext cx="2919638" cy="262819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8636" y="4775031"/>
            <a:ext cx="219162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peak hour: 7 PM </a:t>
            </a:r>
            <a:r>
              <a:rPr lang="mr-IN" sz="1400" dirty="0" smtClean="0"/>
              <a:t>–</a:t>
            </a:r>
            <a:r>
              <a:rPr lang="en-US" sz="1400" dirty="0" smtClean="0"/>
              <a:t> 8 PM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92314" y="4767759"/>
            <a:ext cx="260565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For least-busy hour: 4 AM </a:t>
            </a:r>
            <a:r>
              <a:rPr lang="mr-IN" sz="1400" dirty="0" smtClean="0"/>
              <a:t>–</a:t>
            </a:r>
            <a:r>
              <a:rPr lang="en-US" sz="1400" dirty="0" smtClean="0"/>
              <a:t> 5 </a:t>
            </a:r>
            <a:r>
              <a:rPr lang="en-US" sz="1400" dirty="0"/>
              <a:t>A</a:t>
            </a:r>
            <a:r>
              <a:rPr lang="en-US" sz="1400" dirty="0" smtClean="0"/>
              <a:t>M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39330" y="5317067"/>
            <a:ext cx="5784725" cy="86177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lvl="1"/>
            <a:r>
              <a:rPr lang="en-US" dirty="0" smtClean="0"/>
              <a:t>For zones of size 600 m x 600 m: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6</a:t>
            </a:r>
            <a:r>
              <a:rPr lang="en-US" sz="1600" dirty="0" smtClean="0"/>
              <a:t>0</a:t>
            </a:r>
            <a:r>
              <a:rPr lang="en-US" sz="1600" dirty="0"/>
              <a:t>% of rides has anonymity set </a:t>
            </a:r>
            <a:r>
              <a:rPr lang="en-US" sz="1600" dirty="0" smtClean="0"/>
              <a:t>≥ </a:t>
            </a:r>
            <a:r>
              <a:rPr lang="en-US" sz="1600" dirty="0"/>
              <a:t>7</a:t>
            </a:r>
            <a:r>
              <a:rPr lang="en-US" sz="1600" dirty="0" smtClean="0"/>
              <a:t> </a:t>
            </a:r>
            <a:r>
              <a:rPr lang="en-US" sz="1600" dirty="0"/>
              <a:t>during peak hour</a:t>
            </a:r>
          </a:p>
          <a:p>
            <a:pPr marL="742950" lvl="1" indent="-285750">
              <a:buFont typeface="Arial" charset="0"/>
              <a:buChar char="•"/>
            </a:pPr>
            <a:r>
              <a:rPr lang="en-US" sz="1600" dirty="0"/>
              <a:t>50% of rides has anonymity set ≥ 2 during </a:t>
            </a:r>
            <a:r>
              <a:rPr lang="en-US" sz="1600" dirty="0" smtClean="0"/>
              <a:t>least-busy hour</a:t>
            </a:r>
            <a:endParaRPr lang="en-US" sz="1600" dirty="0"/>
          </a:p>
        </p:txBody>
      </p:sp>
      <p:sp>
        <p:nvSpPr>
          <p:cNvPr id="11" name="Right Arrow 10"/>
          <p:cNvSpPr/>
          <p:nvPr/>
        </p:nvSpPr>
        <p:spPr>
          <a:xfrm rot="3041540">
            <a:off x="2380987" y="3059912"/>
            <a:ext cx="556683" cy="14250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3546228">
            <a:off x="4475390" y="2874437"/>
            <a:ext cx="556683" cy="142503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0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530728"/>
          </a:xfrm>
        </p:spPr>
        <p:txBody>
          <a:bodyPr>
            <a:normAutofit/>
          </a:bodyPr>
          <a:lstStyle/>
          <a:p>
            <a:r>
              <a:rPr lang="en-US" sz="2400" dirty="0"/>
              <a:t>The </a:t>
            </a:r>
            <a:r>
              <a:rPr lang="en-US" sz="2400" dirty="0" smtClean="0"/>
              <a:t>first analysis about </a:t>
            </a:r>
            <a:r>
              <a:rPr lang="en-US" sz="2400" dirty="0"/>
              <a:t>privacy threats in </a:t>
            </a:r>
            <a:r>
              <a:rPr lang="en-US" sz="2400" dirty="0" smtClean="0"/>
              <a:t>RHSs</a:t>
            </a:r>
          </a:p>
          <a:p>
            <a:r>
              <a:rPr lang="en-US" sz="2400" dirty="0" smtClean="0"/>
              <a:t>The </a:t>
            </a:r>
            <a:r>
              <a:rPr lang="en-US" sz="2400" dirty="0"/>
              <a:t>first privacy-enhancing solution for RHSs</a:t>
            </a:r>
          </a:p>
          <a:p>
            <a:pPr lvl="1"/>
            <a:r>
              <a:rPr lang="en-US" sz="2000" dirty="0"/>
              <a:t>Negligible delay for ride-hailing operations</a:t>
            </a:r>
          </a:p>
          <a:p>
            <a:pPr lvl="1"/>
            <a:r>
              <a:rPr lang="en-US" sz="2000" dirty="0"/>
              <a:t>Enhanced location privacy for riders</a:t>
            </a:r>
          </a:p>
          <a:p>
            <a:pPr lvl="1"/>
            <a:r>
              <a:rPr lang="en-US" sz="2000" dirty="0"/>
              <a:t>Harvesting attacks on drivers’ PII are </a:t>
            </a:r>
            <a:r>
              <a:rPr lang="en-US" sz="2000" dirty="0" smtClean="0"/>
              <a:t>prevented</a:t>
            </a:r>
            <a:endParaRPr lang="en-US" dirty="0" smtClean="0"/>
          </a:p>
          <a:p>
            <a:pPr marL="228600" lvl="1">
              <a:spcBef>
                <a:spcPts val="1000"/>
              </a:spcBef>
            </a:pPr>
            <a:r>
              <a:rPr lang="en-US" dirty="0" smtClean="0"/>
              <a:t>Limitations</a:t>
            </a:r>
            <a:r>
              <a:rPr lang="en-US" dirty="0"/>
              <a:t>:</a:t>
            </a:r>
          </a:p>
          <a:p>
            <a:pPr lvl="1"/>
            <a:r>
              <a:rPr lang="en-US" sz="2000" dirty="0"/>
              <a:t>Trade-off between anonymity sets </a:t>
            </a:r>
            <a:r>
              <a:rPr lang="en-US" sz="2000" dirty="0" smtClean="0"/>
              <a:t>and </a:t>
            </a:r>
            <a:r>
              <a:rPr lang="en-US" sz="2000" dirty="0"/>
              <a:t>accuracy of </a:t>
            </a:r>
            <a:r>
              <a:rPr lang="en-US" sz="2000" dirty="0" smtClean="0"/>
              <a:t>ride-matching operations</a:t>
            </a:r>
            <a:endParaRPr lang="en-US" sz="2000" dirty="0"/>
          </a:p>
          <a:p>
            <a:pPr lvl="1"/>
            <a:r>
              <a:rPr lang="en-US" sz="2000" dirty="0" smtClean="0"/>
              <a:t>Require riders to obtain e-cash in advance</a:t>
            </a:r>
          </a:p>
          <a:p>
            <a:pPr lvl="1"/>
            <a:endParaRPr lang="en-US" sz="2000" dirty="0"/>
          </a:p>
          <a:p>
            <a:pPr marL="228600" lvl="1">
              <a:spcBef>
                <a:spcPts val="1000"/>
              </a:spcBef>
            </a:pPr>
            <a:r>
              <a:rPr lang="en-US" dirty="0"/>
              <a:t>Follow-up work: </a:t>
            </a:r>
            <a:r>
              <a:rPr lang="en-US" dirty="0" smtClean="0"/>
              <a:t>ORide</a:t>
            </a:r>
            <a:r>
              <a:rPr lang="en-US" sz="2000" baseline="30000" dirty="0"/>
              <a:t>3</a:t>
            </a:r>
            <a:r>
              <a:rPr lang="en-US" dirty="0" smtClean="0"/>
              <a:t> protocol </a:t>
            </a:r>
            <a:r>
              <a:rPr lang="en-US" dirty="0"/>
              <a:t>at USENIX Security Symposium </a:t>
            </a:r>
            <a:r>
              <a:rPr lang="en-US" dirty="0" smtClean="0"/>
              <a:t>2017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97467" y="6390217"/>
            <a:ext cx="14403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dirty="0"/>
              <a:t>3</a:t>
            </a:r>
            <a:r>
              <a:rPr lang="en-US" sz="1200" dirty="0" smtClean="0"/>
              <a:t>http://</a:t>
            </a:r>
            <a:r>
              <a:rPr lang="en-US" sz="1200" dirty="0" err="1" smtClean="0"/>
              <a:t>oride.epfl.ch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29601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Ride-Hailing Services (RHSs)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2</a:t>
            </a:fld>
            <a:endParaRPr lang="en-US"/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8314182" cy="4351338"/>
          </a:xfrm>
        </p:spPr>
        <p:txBody>
          <a:bodyPr/>
          <a:lstStyle/>
          <a:p>
            <a:r>
              <a:rPr lang="en-US" dirty="0" smtClean="0"/>
              <a:t>Millions of users, billions of rides, hundreds of cities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2725471"/>
            <a:ext cx="3873500" cy="12255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4398" y="2725471"/>
            <a:ext cx="3873500" cy="12001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684" y="4449099"/>
            <a:ext cx="3797300" cy="133985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3" y="4332178"/>
            <a:ext cx="3931920" cy="60452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334" y="5348684"/>
            <a:ext cx="3933063" cy="737235"/>
          </a:xfrm>
          <a:prstGeom prst="rect">
            <a:avLst/>
          </a:prstGeom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53992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Service providers track riders’ locations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2426730"/>
            <a:ext cx="4210812" cy="1078992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9" name="Content Placeholder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1"/>
          <a:stretch/>
        </p:blipFill>
        <p:spPr>
          <a:xfrm>
            <a:off x="1067304" y="5443173"/>
            <a:ext cx="3113532" cy="110233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4053590"/>
            <a:ext cx="4188968" cy="909447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649" y="2384950"/>
            <a:ext cx="2381250" cy="4235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4" name="Rectangle 13"/>
          <p:cNvSpPr/>
          <p:nvPr/>
        </p:nvSpPr>
        <p:spPr>
          <a:xfrm>
            <a:off x="6457950" y="2844797"/>
            <a:ext cx="1028700" cy="5926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1469" y="2929464"/>
            <a:ext cx="43561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75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first general privacy analysis of </a:t>
            </a:r>
            <a:r>
              <a:rPr lang="en-US" dirty="0" smtClean="0"/>
              <a:t>RHSs</a:t>
            </a:r>
          </a:p>
          <a:p>
            <a:pPr lvl="1"/>
            <a:r>
              <a:rPr lang="en-US" dirty="0" smtClean="0"/>
              <a:t>Identified high-risk threats</a:t>
            </a:r>
          </a:p>
          <a:p>
            <a:endParaRPr lang="en-US" sz="2800" dirty="0"/>
          </a:p>
          <a:p>
            <a:r>
              <a:rPr lang="en-US" sz="2800" dirty="0" err="1" smtClean="0"/>
              <a:t>PrivateRide</a:t>
            </a:r>
            <a:r>
              <a:rPr lang="en-US" sz="2800" dirty="0" smtClean="0"/>
              <a:t>: the </a:t>
            </a:r>
            <a:r>
              <a:rPr lang="en-US" sz="2800" dirty="0"/>
              <a:t>first solution that addresses the identified </a:t>
            </a:r>
            <a:r>
              <a:rPr lang="en-US" sz="2800" dirty="0" smtClean="0"/>
              <a:t>threats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Privacy and performance evaluation of </a:t>
            </a:r>
            <a:r>
              <a:rPr lang="en-US" dirty="0" err="1" smtClean="0"/>
              <a:t>PrivateRide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8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RHS overview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393" y="2377097"/>
            <a:ext cx="1330474" cy="1545858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19160" y="4477255"/>
            <a:ext cx="1053855" cy="1124899"/>
            <a:chOff x="2644085" y="3420950"/>
            <a:chExt cx="1053855" cy="112489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893769" y="4577713"/>
            <a:ext cx="1122549" cy="993119"/>
            <a:chOff x="4945007" y="3779391"/>
            <a:chExt cx="1122549" cy="993119"/>
          </a:xfrm>
        </p:grpSpPr>
        <p:grpSp>
          <p:nvGrpSpPr>
            <p:cNvPr id="12" name="Group 11"/>
            <p:cNvGrpSpPr/>
            <p:nvPr/>
          </p:nvGrpSpPr>
          <p:grpSpPr>
            <a:xfrm>
              <a:off x="4987342" y="3867875"/>
              <a:ext cx="1053855" cy="904635"/>
              <a:chOff x="5814378" y="3925042"/>
              <a:chExt cx="1132054" cy="904635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 rotWithShape="1">
              <a:blip r:embed="rId6"/>
              <a:srcRect l="21265" t="20491" r="21631" b="26574"/>
              <a:stretch/>
            </p:blipFill>
            <p:spPr>
              <a:xfrm>
                <a:off x="5814378" y="3925042"/>
                <a:ext cx="975889" cy="904635"/>
              </a:xfrm>
              <a:prstGeom prst="rect">
                <a:avLst/>
              </a:prstGeom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4"/>
              <a:srcRect t="1" b="67008"/>
              <a:stretch/>
            </p:blipFill>
            <p:spPr>
              <a:xfrm>
                <a:off x="5892577" y="3940229"/>
                <a:ext cx="1053855" cy="370082"/>
              </a:xfrm>
              <a:prstGeom prst="rect">
                <a:avLst/>
              </a:prstGeom>
            </p:spPr>
          </p:pic>
        </p:grp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1810" y="3779391"/>
              <a:ext cx="255746" cy="449663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4945007" y="3857662"/>
              <a:ext cx="135467" cy="118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83306" y="3602227"/>
            <a:ext cx="1122549" cy="993119"/>
            <a:chOff x="4945007" y="3779391"/>
            <a:chExt cx="1122549" cy="993119"/>
          </a:xfrm>
        </p:grpSpPr>
        <p:grpSp>
          <p:nvGrpSpPr>
            <p:cNvPr id="18" name="Group 17"/>
            <p:cNvGrpSpPr/>
            <p:nvPr/>
          </p:nvGrpSpPr>
          <p:grpSpPr>
            <a:xfrm>
              <a:off x="4987342" y="3867875"/>
              <a:ext cx="1053855" cy="904635"/>
              <a:chOff x="5814378" y="3925042"/>
              <a:chExt cx="1132054" cy="904635"/>
            </a:xfrm>
          </p:grpSpPr>
          <p:pic>
            <p:nvPicPr>
              <p:cNvPr id="21" name="Picture 20"/>
              <p:cNvPicPr>
                <a:picLocks noChangeAspect="1"/>
              </p:cNvPicPr>
              <p:nvPr/>
            </p:nvPicPr>
            <p:blipFill rotWithShape="1">
              <a:blip r:embed="rId6"/>
              <a:srcRect l="21265" t="20491" r="21631" b="26574"/>
              <a:stretch/>
            </p:blipFill>
            <p:spPr>
              <a:xfrm>
                <a:off x="5814378" y="3925042"/>
                <a:ext cx="975889" cy="904635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 rotWithShape="1">
              <a:blip r:embed="rId4"/>
              <a:srcRect t="1" b="67008"/>
              <a:stretch/>
            </p:blipFill>
            <p:spPr>
              <a:xfrm>
                <a:off x="5892577" y="3940229"/>
                <a:ext cx="1053855" cy="370082"/>
              </a:xfrm>
              <a:prstGeom prst="rect">
                <a:avLst/>
              </a:prstGeom>
            </p:spPr>
          </p:pic>
        </p:grpSp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1810" y="3779391"/>
              <a:ext cx="255746" cy="449663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4945007" y="3857662"/>
              <a:ext cx="135467" cy="118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744632" y="3855676"/>
            <a:ext cx="1053855" cy="1124899"/>
            <a:chOff x="2644085" y="3420950"/>
            <a:chExt cx="1053855" cy="1124899"/>
          </a:xfrm>
        </p:grpSpPr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sp>
        <p:nvSpPr>
          <p:cNvPr id="26" name="TextBox 25"/>
          <p:cNvSpPr txBox="1"/>
          <p:nvPr/>
        </p:nvSpPr>
        <p:spPr>
          <a:xfrm>
            <a:off x="2352715" y="5551355"/>
            <a:ext cx="110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Riders (R)</a:t>
            </a:r>
            <a:endParaRPr lang="en-US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5952223" y="555135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Drivers (D)</a:t>
            </a:r>
            <a:endParaRPr lang="en-US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29053" y="1750590"/>
            <a:ext cx="14253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Service </a:t>
            </a:r>
          </a:p>
          <a:p>
            <a:r>
              <a:rPr lang="en-US" b="1" dirty="0" smtClean="0"/>
              <a:t>Provider (SP)</a:t>
            </a:r>
            <a:endParaRPr lang="en-US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3719063" y="4143058"/>
            <a:ext cx="1505754" cy="1505754"/>
            <a:chOff x="3668263" y="2999665"/>
            <a:chExt cx="1505754" cy="1505754"/>
          </a:xfrm>
        </p:grpSpPr>
        <p:pic>
          <p:nvPicPr>
            <p:cNvPr id="30" name="Picture 29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68263" y="2999665"/>
              <a:ext cx="1505754" cy="1505754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3917871" y="3666930"/>
              <a:ext cx="96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Internet</a:t>
              </a:r>
              <a:endParaRPr lang="en-US" b="1" dirty="0"/>
            </a:p>
          </p:txBody>
        </p:sp>
      </p:grpSp>
      <p:cxnSp>
        <p:nvCxnSpPr>
          <p:cNvPr id="32" name="Straight Arrow Connector 31"/>
          <p:cNvCxnSpPr/>
          <p:nvPr/>
        </p:nvCxnSpPr>
        <p:spPr>
          <a:xfrm>
            <a:off x="3088350" y="5041267"/>
            <a:ext cx="546048" cy="10199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5320095" y="5022276"/>
            <a:ext cx="546048" cy="10199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4479844" y="3829792"/>
            <a:ext cx="0" cy="524933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419187" y="1581258"/>
            <a:ext cx="2931123" cy="120032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Match riders and drivers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Compute fares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Handle payment</a:t>
            </a:r>
          </a:p>
          <a:p>
            <a:pPr marL="285750" indent="-285750">
              <a:buFont typeface="Arial" charset="0"/>
              <a:buChar char="•"/>
            </a:pPr>
            <a:r>
              <a:rPr lang="en-US" dirty="0" smtClean="0"/>
              <a:t>Provide reputation system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2160059" y="5951909"/>
            <a:ext cx="174592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Request rides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5868456" y="5934977"/>
            <a:ext cx="1467518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dirty="0" smtClean="0"/>
              <a:t>Offer rides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401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Threat model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393" y="2377097"/>
            <a:ext cx="1330474" cy="1545858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19160" y="4477255"/>
            <a:ext cx="1053855" cy="1124899"/>
            <a:chOff x="2644085" y="3420950"/>
            <a:chExt cx="1053855" cy="112489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5893769" y="4577713"/>
            <a:ext cx="1122549" cy="993119"/>
            <a:chOff x="4945007" y="3779391"/>
            <a:chExt cx="1122549" cy="993119"/>
          </a:xfrm>
        </p:grpSpPr>
        <p:grpSp>
          <p:nvGrpSpPr>
            <p:cNvPr id="10" name="Group 9"/>
            <p:cNvGrpSpPr/>
            <p:nvPr/>
          </p:nvGrpSpPr>
          <p:grpSpPr>
            <a:xfrm>
              <a:off x="4987342" y="3867875"/>
              <a:ext cx="1053855" cy="904635"/>
              <a:chOff x="5814378" y="3925042"/>
              <a:chExt cx="1132054" cy="904635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6"/>
              <a:srcRect l="21265" t="20491" r="21631" b="26574"/>
              <a:stretch/>
            </p:blipFill>
            <p:spPr>
              <a:xfrm>
                <a:off x="5814378" y="3925042"/>
                <a:ext cx="975889" cy="904635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 rotWithShape="1">
              <a:blip r:embed="rId4"/>
              <a:srcRect t="1" b="67008"/>
              <a:stretch/>
            </p:blipFill>
            <p:spPr>
              <a:xfrm>
                <a:off x="5892577" y="3940229"/>
                <a:ext cx="1053855" cy="370082"/>
              </a:xfrm>
              <a:prstGeom prst="rect">
                <a:avLst/>
              </a:prstGeom>
            </p:spPr>
          </p:pic>
        </p:grp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1810" y="3779391"/>
              <a:ext cx="255746" cy="449663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4945007" y="3857662"/>
              <a:ext cx="135467" cy="118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283306" y="3602227"/>
            <a:ext cx="1122549" cy="993119"/>
            <a:chOff x="4945007" y="3779391"/>
            <a:chExt cx="1122549" cy="993119"/>
          </a:xfrm>
        </p:grpSpPr>
        <p:grpSp>
          <p:nvGrpSpPr>
            <p:cNvPr id="16" name="Group 15"/>
            <p:cNvGrpSpPr/>
            <p:nvPr/>
          </p:nvGrpSpPr>
          <p:grpSpPr>
            <a:xfrm>
              <a:off x="4987342" y="3867875"/>
              <a:ext cx="1053855" cy="904635"/>
              <a:chOff x="5814378" y="3925042"/>
              <a:chExt cx="1132054" cy="904635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 rotWithShape="1">
              <a:blip r:embed="rId6"/>
              <a:srcRect l="21265" t="20491" r="21631" b="26574"/>
              <a:stretch/>
            </p:blipFill>
            <p:spPr>
              <a:xfrm>
                <a:off x="5814378" y="3925042"/>
                <a:ext cx="975889" cy="904635"/>
              </a:xfrm>
              <a:prstGeom prst="rect">
                <a:avLst/>
              </a:prstGeom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4"/>
              <a:srcRect t="1" b="67008"/>
              <a:stretch/>
            </p:blipFill>
            <p:spPr>
              <a:xfrm>
                <a:off x="5892577" y="3940229"/>
                <a:ext cx="1053855" cy="370082"/>
              </a:xfrm>
              <a:prstGeom prst="rect">
                <a:avLst/>
              </a:prstGeom>
            </p:spPr>
          </p:pic>
        </p:grp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1810" y="3779391"/>
              <a:ext cx="255746" cy="449663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4945007" y="3857662"/>
              <a:ext cx="135467" cy="118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744632" y="3855676"/>
            <a:ext cx="1053855" cy="1124899"/>
            <a:chOff x="2644085" y="3420950"/>
            <a:chExt cx="1053855" cy="1124899"/>
          </a:xfrm>
        </p:grpSpPr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sp>
        <p:nvSpPr>
          <p:cNvPr id="24" name="TextBox 23"/>
          <p:cNvSpPr txBox="1"/>
          <p:nvPr/>
        </p:nvSpPr>
        <p:spPr>
          <a:xfrm>
            <a:off x="2352715" y="5551355"/>
            <a:ext cx="110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Riders (R)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5952223" y="5551355"/>
            <a:ext cx="1204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Drivers (D)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386252" y="1936855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SP</a:t>
            </a:r>
            <a:endParaRPr lang="en-US" b="1" dirty="0"/>
          </a:p>
        </p:txBody>
      </p:sp>
      <p:grpSp>
        <p:nvGrpSpPr>
          <p:cNvPr id="27" name="Group 26"/>
          <p:cNvGrpSpPr/>
          <p:nvPr/>
        </p:nvGrpSpPr>
        <p:grpSpPr>
          <a:xfrm>
            <a:off x="3719063" y="4143058"/>
            <a:ext cx="1505754" cy="1505754"/>
            <a:chOff x="3668263" y="2999665"/>
            <a:chExt cx="1505754" cy="1505754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68263" y="2999665"/>
              <a:ext cx="1505754" cy="1505754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3917871" y="3666930"/>
              <a:ext cx="96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Internet</a:t>
              </a:r>
              <a:endParaRPr lang="en-US" b="1" dirty="0"/>
            </a:p>
          </p:txBody>
        </p:sp>
      </p:grpSp>
      <p:cxnSp>
        <p:nvCxnSpPr>
          <p:cNvPr id="30" name="Straight Arrow Connector 29"/>
          <p:cNvCxnSpPr/>
          <p:nvPr/>
        </p:nvCxnSpPr>
        <p:spPr>
          <a:xfrm>
            <a:off x="3088350" y="5041267"/>
            <a:ext cx="546048" cy="10199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5320095" y="5022276"/>
            <a:ext cx="546048" cy="10199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4479844" y="3829792"/>
            <a:ext cx="0" cy="524933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182125" y="1886057"/>
            <a:ext cx="198605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Honest-but-curious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80191" y="5934976"/>
            <a:ext cx="76290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Active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003922" y="5934977"/>
            <a:ext cx="76290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Active</a:t>
            </a:r>
            <a:endParaRPr lang="en-US" dirty="0"/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1049931" y="2141893"/>
            <a:ext cx="737699" cy="787429"/>
            <a:chOff x="2644085" y="3420950"/>
            <a:chExt cx="1053855" cy="1124899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grpSp>
        <p:nvGrpSpPr>
          <p:cNvPr id="39" name="Group 38"/>
          <p:cNvGrpSpPr>
            <a:grpSpLocks noChangeAspect="1"/>
          </p:cNvGrpSpPr>
          <p:nvPr/>
        </p:nvGrpSpPr>
        <p:grpSpPr>
          <a:xfrm>
            <a:off x="640253" y="1760807"/>
            <a:ext cx="737699" cy="787429"/>
            <a:chOff x="2644085" y="3420950"/>
            <a:chExt cx="1053855" cy="1124899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grpSp>
        <p:nvGrpSpPr>
          <p:cNvPr id="42" name="Group 41"/>
          <p:cNvGrpSpPr>
            <a:grpSpLocks noChangeAspect="1"/>
          </p:cNvGrpSpPr>
          <p:nvPr/>
        </p:nvGrpSpPr>
        <p:grpSpPr>
          <a:xfrm>
            <a:off x="104168" y="2190242"/>
            <a:ext cx="737699" cy="787429"/>
            <a:chOff x="2644085" y="3420950"/>
            <a:chExt cx="1053855" cy="1124899"/>
          </a:xfrm>
        </p:grpSpPr>
        <p:pic>
          <p:nvPicPr>
            <p:cNvPr id="43" name="Picture 4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44" name="Picture 4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grpSp>
        <p:nvGrpSpPr>
          <p:cNvPr id="45" name="Group 44"/>
          <p:cNvGrpSpPr>
            <a:grpSpLocks noChangeAspect="1"/>
          </p:cNvGrpSpPr>
          <p:nvPr/>
        </p:nvGrpSpPr>
        <p:grpSpPr>
          <a:xfrm>
            <a:off x="608539" y="2495967"/>
            <a:ext cx="737699" cy="787429"/>
            <a:chOff x="2644085" y="3420950"/>
            <a:chExt cx="1053855" cy="1124899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47" name="Picture 4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sp>
        <p:nvSpPr>
          <p:cNvPr id="48" name="TextBox 47"/>
          <p:cNvSpPr txBox="1"/>
          <p:nvPr/>
        </p:nvSpPr>
        <p:spPr>
          <a:xfrm>
            <a:off x="519255" y="3606663"/>
            <a:ext cx="762901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Active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435637" y="3266212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Outsider (O)</a:t>
            </a:r>
            <a:endParaRPr lang="en-US" b="1" dirty="0"/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725511" y="2819358"/>
            <a:ext cx="2203542" cy="1648777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71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Privacy analysis: high-risk threats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 tracks</a:t>
            </a:r>
            <a:r>
              <a:rPr lang="en-US" dirty="0" smtClean="0">
                <a:sym typeface="Wingdings"/>
              </a:rPr>
              <a:t> riders’ locations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r>
              <a:rPr lang="en-US" dirty="0" smtClean="0">
                <a:sym typeface="Wingdings"/>
              </a:rPr>
              <a:t> Outsider harvests drivers’ PII  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7</a:t>
            </a:fld>
            <a:endParaRPr lang="en-US"/>
          </a:p>
        </p:txBody>
      </p:sp>
      <p:sp>
        <p:nvSpPr>
          <p:cNvPr id="5" name="Shape 167"/>
          <p:cNvSpPr/>
          <p:nvPr/>
        </p:nvSpPr>
        <p:spPr>
          <a:xfrm>
            <a:off x="1404149" y="2486127"/>
            <a:ext cx="921300" cy="616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Rider’s</a:t>
            </a:r>
            <a:r>
              <a:rPr lang="en" sz="1200" b="0" i="0" u="none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real</a:t>
            </a:r>
            <a:r>
              <a:rPr lang="en" sz="1200" b="1" i="0" strike="noStrike" cap="none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 identity</a:t>
            </a:r>
          </a:p>
        </p:txBody>
      </p:sp>
      <p:sp>
        <p:nvSpPr>
          <p:cNvPr id="6" name="Shape 168"/>
          <p:cNvSpPr/>
          <p:nvPr/>
        </p:nvSpPr>
        <p:spPr>
          <a:xfrm>
            <a:off x="2271498" y="2486114"/>
            <a:ext cx="1163400" cy="616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Precise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pickup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drop-off locations</a:t>
            </a:r>
          </a:p>
        </p:txBody>
      </p:sp>
      <p:sp>
        <p:nvSpPr>
          <p:cNvPr id="7" name="Shape 169"/>
          <p:cNvSpPr/>
          <p:nvPr/>
        </p:nvSpPr>
        <p:spPr>
          <a:xfrm>
            <a:off x="4581748" y="2486114"/>
            <a:ext cx="683400" cy="616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Full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location trace</a:t>
            </a:r>
          </a:p>
        </p:txBody>
      </p:sp>
      <p:sp>
        <p:nvSpPr>
          <p:cNvPr id="8" name="Shape 170"/>
          <p:cNvSpPr/>
          <p:nvPr/>
        </p:nvSpPr>
        <p:spPr>
          <a:xfrm>
            <a:off x="5259042" y="2486764"/>
            <a:ext cx="546300" cy="616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Fare</a:t>
            </a:r>
          </a:p>
        </p:txBody>
      </p:sp>
      <p:sp>
        <p:nvSpPr>
          <p:cNvPr id="9" name="Shape 171"/>
          <p:cNvSpPr/>
          <p:nvPr/>
        </p:nvSpPr>
        <p:spPr>
          <a:xfrm>
            <a:off x="5783447" y="2487439"/>
            <a:ext cx="952806" cy="616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Driver’s real identity</a:t>
            </a:r>
          </a:p>
        </p:txBody>
      </p:sp>
      <p:sp>
        <p:nvSpPr>
          <p:cNvPr id="10" name="Shape 172"/>
          <p:cNvSpPr/>
          <p:nvPr/>
        </p:nvSpPr>
        <p:spPr>
          <a:xfrm>
            <a:off x="3437026" y="2486114"/>
            <a:ext cx="1163399" cy="616800"/>
          </a:xfrm>
          <a:prstGeom prst="rect">
            <a:avLst/>
          </a:prstGeom>
          <a:solidFill>
            <a:srgbClr val="FFFFFF"/>
          </a:solidFill>
          <a:ln w="127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" sz="1200" b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Precise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pickup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</a:t>
            </a:r>
            <a:r>
              <a:rPr lang="en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drop-off </a:t>
            </a:r>
            <a:r>
              <a:rPr lang="en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times</a:t>
            </a: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1061" y="4080930"/>
            <a:ext cx="807720" cy="807720"/>
          </a:xfrm>
          <a:prstGeom prst="rect">
            <a:avLst/>
          </a:prstGeom>
        </p:spPr>
      </p:pic>
      <p:grpSp>
        <p:nvGrpSpPr>
          <p:cNvPr id="40" name="Group 39"/>
          <p:cNvGrpSpPr>
            <a:grpSpLocks noChangeAspect="1"/>
          </p:cNvGrpSpPr>
          <p:nvPr/>
        </p:nvGrpSpPr>
        <p:grpSpPr>
          <a:xfrm>
            <a:off x="1594223" y="5537620"/>
            <a:ext cx="619643" cy="661416"/>
            <a:chOff x="2644085" y="3420950"/>
            <a:chExt cx="1053855" cy="1124899"/>
          </a:xfrm>
        </p:grpSpPr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grpSp>
        <p:nvGrpSpPr>
          <p:cNvPr id="49" name="Group 48"/>
          <p:cNvGrpSpPr>
            <a:grpSpLocks noChangeAspect="1"/>
          </p:cNvGrpSpPr>
          <p:nvPr/>
        </p:nvGrpSpPr>
        <p:grpSpPr>
          <a:xfrm>
            <a:off x="5368908" y="5052061"/>
            <a:ext cx="561275" cy="496560"/>
            <a:chOff x="4945007" y="3779391"/>
            <a:chExt cx="1122549" cy="993119"/>
          </a:xfrm>
        </p:grpSpPr>
        <p:grpSp>
          <p:nvGrpSpPr>
            <p:cNvPr id="50" name="Group 49"/>
            <p:cNvGrpSpPr/>
            <p:nvPr/>
          </p:nvGrpSpPr>
          <p:grpSpPr>
            <a:xfrm>
              <a:off x="4987342" y="3867875"/>
              <a:ext cx="1053855" cy="904635"/>
              <a:chOff x="5814378" y="3925042"/>
              <a:chExt cx="1132054" cy="904635"/>
            </a:xfrm>
          </p:grpSpPr>
          <p:pic>
            <p:nvPicPr>
              <p:cNvPr id="53" name="Picture 52"/>
              <p:cNvPicPr>
                <a:picLocks noChangeAspect="1"/>
              </p:cNvPicPr>
              <p:nvPr/>
            </p:nvPicPr>
            <p:blipFill rotWithShape="1">
              <a:blip r:embed="rId6"/>
              <a:srcRect l="21265" t="20491" r="21631" b="26574"/>
              <a:stretch/>
            </p:blipFill>
            <p:spPr>
              <a:xfrm>
                <a:off x="5814378" y="3925042"/>
                <a:ext cx="975889" cy="904635"/>
              </a:xfrm>
              <a:prstGeom prst="rect">
                <a:avLst/>
              </a:prstGeom>
            </p:spPr>
          </p:pic>
          <p:pic>
            <p:nvPicPr>
              <p:cNvPr id="54" name="Picture 53"/>
              <p:cNvPicPr>
                <a:picLocks noChangeAspect="1"/>
              </p:cNvPicPr>
              <p:nvPr/>
            </p:nvPicPr>
            <p:blipFill rotWithShape="1">
              <a:blip r:embed="rId4"/>
              <a:srcRect t="1" b="67008"/>
              <a:stretch/>
            </p:blipFill>
            <p:spPr>
              <a:xfrm>
                <a:off x="5892577" y="3940229"/>
                <a:ext cx="1053855" cy="370082"/>
              </a:xfrm>
              <a:prstGeom prst="rect">
                <a:avLst/>
              </a:prstGeom>
            </p:spPr>
          </p:pic>
        </p:grp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1810" y="3779391"/>
              <a:ext cx="255746" cy="449663"/>
            </a:xfrm>
            <a:prstGeom prst="rect">
              <a:avLst/>
            </a:prstGeom>
          </p:spPr>
        </p:pic>
        <p:sp>
          <p:nvSpPr>
            <p:cNvPr id="52" name="Rectangle 51"/>
            <p:cNvSpPr/>
            <p:nvPr/>
          </p:nvSpPr>
          <p:spPr>
            <a:xfrm>
              <a:off x="4945007" y="3857662"/>
              <a:ext cx="135467" cy="118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951247" y="4220518"/>
            <a:ext cx="417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</a:t>
            </a:r>
            <a:endParaRPr lang="en-US" b="1" dirty="0"/>
          </a:p>
        </p:txBody>
      </p:sp>
      <p:grpSp>
        <p:nvGrpSpPr>
          <p:cNvPr id="61" name="Group 60"/>
          <p:cNvGrpSpPr/>
          <p:nvPr/>
        </p:nvGrpSpPr>
        <p:grpSpPr>
          <a:xfrm>
            <a:off x="2804665" y="5101828"/>
            <a:ext cx="1505754" cy="1505754"/>
            <a:chOff x="3668263" y="2999665"/>
            <a:chExt cx="1505754" cy="1505754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668263" y="2999665"/>
              <a:ext cx="1505754" cy="1505754"/>
            </a:xfrm>
            <a:prstGeom prst="rect">
              <a:avLst/>
            </a:prstGeom>
          </p:spPr>
        </p:pic>
        <p:sp>
          <p:nvSpPr>
            <p:cNvPr id="63" name="TextBox 62"/>
            <p:cNvSpPr txBox="1"/>
            <p:nvPr/>
          </p:nvSpPr>
          <p:spPr>
            <a:xfrm>
              <a:off x="3934805" y="3802394"/>
              <a:ext cx="9684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/>
                <a:t>Internet</a:t>
              </a:r>
              <a:endParaRPr lang="en-US" b="1" dirty="0"/>
            </a:p>
          </p:txBody>
        </p:sp>
      </p:grpSp>
      <p:cxnSp>
        <p:nvCxnSpPr>
          <p:cNvPr id="65" name="Straight Arrow Connector 64"/>
          <p:cNvCxnSpPr/>
          <p:nvPr/>
        </p:nvCxnSpPr>
        <p:spPr>
          <a:xfrm>
            <a:off x="4405697" y="5981046"/>
            <a:ext cx="546048" cy="10199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3565446" y="4839361"/>
            <a:ext cx="0" cy="468000"/>
          </a:xfrm>
          <a:prstGeom prst="straightConnector1">
            <a:avLst/>
          </a:prstGeom>
          <a:ln>
            <a:solidFill>
              <a:srgbClr val="000000"/>
            </a:solidFill>
            <a:headEnd type="triangl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7" name="Group 66"/>
          <p:cNvGrpSpPr>
            <a:grpSpLocks noChangeAspect="1"/>
          </p:cNvGrpSpPr>
          <p:nvPr/>
        </p:nvGrpSpPr>
        <p:grpSpPr>
          <a:xfrm>
            <a:off x="5064109" y="5763259"/>
            <a:ext cx="561275" cy="496560"/>
            <a:chOff x="4945007" y="3779391"/>
            <a:chExt cx="1122549" cy="993119"/>
          </a:xfrm>
        </p:grpSpPr>
        <p:grpSp>
          <p:nvGrpSpPr>
            <p:cNvPr id="68" name="Group 67"/>
            <p:cNvGrpSpPr/>
            <p:nvPr/>
          </p:nvGrpSpPr>
          <p:grpSpPr>
            <a:xfrm>
              <a:off x="4987342" y="3867875"/>
              <a:ext cx="1053855" cy="904635"/>
              <a:chOff x="5814378" y="3925042"/>
              <a:chExt cx="1132054" cy="904635"/>
            </a:xfrm>
          </p:grpSpPr>
          <p:pic>
            <p:nvPicPr>
              <p:cNvPr id="71" name="Picture 70"/>
              <p:cNvPicPr>
                <a:picLocks noChangeAspect="1"/>
              </p:cNvPicPr>
              <p:nvPr/>
            </p:nvPicPr>
            <p:blipFill rotWithShape="1">
              <a:blip r:embed="rId6"/>
              <a:srcRect l="21265" t="20491" r="21631" b="26574"/>
              <a:stretch/>
            </p:blipFill>
            <p:spPr>
              <a:xfrm>
                <a:off x="5814378" y="3925042"/>
                <a:ext cx="975889" cy="904635"/>
              </a:xfrm>
              <a:prstGeom prst="rect">
                <a:avLst/>
              </a:prstGeom>
            </p:spPr>
          </p:pic>
          <p:pic>
            <p:nvPicPr>
              <p:cNvPr id="72" name="Picture 71"/>
              <p:cNvPicPr>
                <a:picLocks noChangeAspect="1"/>
              </p:cNvPicPr>
              <p:nvPr/>
            </p:nvPicPr>
            <p:blipFill rotWithShape="1">
              <a:blip r:embed="rId4"/>
              <a:srcRect t="1" b="67008"/>
              <a:stretch/>
            </p:blipFill>
            <p:spPr>
              <a:xfrm>
                <a:off x="5892577" y="3940229"/>
                <a:ext cx="1053855" cy="370082"/>
              </a:xfrm>
              <a:prstGeom prst="rect">
                <a:avLst/>
              </a:prstGeom>
            </p:spPr>
          </p:pic>
        </p:grp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811810" y="3779391"/>
              <a:ext cx="255746" cy="449663"/>
            </a:xfrm>
            <a:prstGeom prst="rect">
              <a:avLst/>
            </a:prstGeom>
          </p:spPr>
        </p:pic>
        <p:sp>
          <p:nvSpPr>
            <p:cNvPr id="70" name="Rectangle 69"/>
            <p:cNvSpPr/>
            <p:nvPr/>
          </p:nvSpPr>
          <p:spPr>
            <a:xfrm>
              <a:off x="4945007" y="3857662"/>
              <a:ext cx="135467" cy="118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3" name="TextBox 72"/>
          <p:cNvSpPr txBox="1"/>
          <p:nvPr/>
        </p:nvSpPr>
        <p:spPr>
          <a:xfrm>
            <a:off x="1265369" y="6161809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Outsider (O)</a:t>
            </a:r>
            <a:endParaRPr lang="en-US" b="1" dirty="0"/>
          </a:p>
        </p:txBody>
      </p:sp>
      <p:sp>
        <p:nvSpPr>
          <p:cNvPr id="74" name="TextBox 73"/>
          <p:cNvSpPr txBox="1"/>
          <p:nvPr/>
        </p:nvSpPr>
        <p:spPr>
          <a:xfrm rot="19111423">
            <a:off x="2271785" y="5211992"/>
            <a:ext cx="12396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ID</a:t>
            </a:r>
            <a:r>
              <a:rPr lang="en-US" sz="1400" baseline="-25000" dirty="0" smtClean="0">
                <a:solidFill>
                  <a:srgbClr val="C00000"/>
                </a:solidFill>
              </a:rPr>
              <a:t>1</a:t>
            </a:r>
            <a:r>
              <a:rPr lang="en-US" sz="1400" dirty="0" smtClean="0">
                <a:solidFill>
                  <a:srgbClr val="C00000"/>
                </a:solidFill>
              </a:rPr>
              <a:t>, Location X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89" name="Curved Connector 88"/>
          <p:cNvCxnSpPr/>
          <p:nvPr/>
        </p:nvCxnSpPr>
        <p:spPr>
          <a:xfrm flipV="1">
            <a:off x="2211394" y="4837851"/>
            <a:ext cx="1276872" cy="1196151"/>
          </a:xfrm>
          <a:prstGeom prst="curvedConnector3">
            <a:avLst>
              <a:gd name="adj1" fmla="val 100394"/>
            </a:avLst>
          </a:prstGeom>
          <a:ln w="10160">
            <a:solidFill>
              <a:srgbClr val="C0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/>
          <p:cNvSpPr txBox="1"/>
          <p:nvPr/>
        </p:nvSpPr>
        <p:spPr>
          <a:xfrm rot="19111423">
            <a:off x="2019309" y="5276477"/>
            <a:ext cx="1611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Closest drivers’ info</a:t>
            </a:r>
            <a:endParaRPr lang="en-US" sz="1400" dirty="0">
              <a:solidFill>
                <a:srgbClr val="C00000"/>
              </a:solidFill>
            </a:endParaRPr>
          </a:p>
        </p:txBody>
      </p:sp>
      <p:sp>
        <p:nvSpPr>
          <p:cNvPr id="95" name="TextBox 94"/>
          <p:cNvSpPr txBox="1"/>
          <p:nvPr/>
        </p:nvSpPr>
        <p:spPr>
          <a:xfrm rot="19111423">
            <a:off x="2453840" y="5292685"/>
            <a:ext cx="6687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C00000"/>
                </a:solidFill>
              </a:rPr>
              <a:t>Cancel</a:t>
            </a:r>
            <a:endParaRPr lang="en-US" sz="1400" dirty="0">
              <a:solidFill>
                <a:srgbClr val="C00000"/>
              </a:solidFill>
            </a:endParaRPr>
          </a:p>
        </p:txBody>
      </p:sp>
      <p:cxnSp>
        <p:nvCxnSpPr>
          <p:cNvPr id="96" name="Curved Connector 95"/>
          <p:cNvCxnSpPr/>
          <p:nvPr/>
        </p:nvCxnSpPr>
        <p:spPr>
          <a:xfrm flipV="1">
            <a:off x="2211396" y="4837854"/>
            <a:ext cx="1276872" cy="1196151"/>
          </a:xfrm>
          <a:prstGeom prst="curvedConnector3">
            <a:avLst>
              <a:gd name="adj1" fmla="val 100394"/>
            </a:avLst>
          </a:prstGeom>
          <a:ln w="10160">
            <a:solidFill>
              <a:schemeClr val="accent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 rot="19111423">
            <a:off x="2206034" y="5262727"/>
            <a:ext cx="12348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accent1"/>
                </a:solidFill>
              </a:rPr>
              <a:t>ID</a:t>
            </a:r>
            <a:r>
              <a:rPr lang="en-US" sz="1400" baseline="-25000" dirty="0">
                <a:solidFill>
                  <a:schemeClr val="accent1"/>
                </a:solidFill>
              </a:rPr>
              <a:t>2</a:t>
            </a:r>
            <a:r>
              <a:rPr lang="en-US" sz="1400" dirty="0" smtClean="0">
                <a:solidFill>
                  <a:schemeClr val="accent1"/>
                </a:solidFill>
              </a:rPr>
              <a:t>, Location Y</a:t>
            </a:r>
            <a:endParaRPr lang="en-US" sz="1400" dirty="0">
              <a:solidFill>
                <a:schemeClr val="accent1"/>
              </a:solidFill>
            </a:endParaRPr>
          </a:p>
        </p:txBody>
      </p:sp>
      <p:grpSp>
        <p:nvGrpSpPr>
          <p:cNvPr id="99" name="Group 98"/>
          <p:cNvGrpSpPr>
            <a:grpSpLocks noChangeAspect="1"/>
          </p:cNvGrpSpPr>
          <p:nvPr/>
        </p:nvGrpSpPr>
        <p:grpSpPr>
          <a:xfrm>
            <a:off x="1645024" y="4894156"/>
            <a:ext cx="619643" cy="661416"/>
            <a:chOff x="2644085" y="3420950"/>
            <a:chExt cx="1053855" cy="1124899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101" name="Picture 10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1272487" y="4961887"/>
            <a:ext cx="619643" cy="661416"/>
            <a:chOff x="2644085" y="3420950"/>
            <a:chExt cx="1053855" cy="1124899"/>
          </a:xfrm>
        </p:grpSpPr>
        <p:pic>
          <p:nvPicPr>
            <p:cNvPr id="103" name="Picture 10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grpSp>
        <p:nvGrpSpPr>
          <p:cNvPr id="105" name="Group 104"/>
          <p:cNvGrpSpPr>
            <a:grpSpLocks noChangeAspect="1"/>
          </p:cNvGrpSpPr>
          <p:nvPr/>
        </p:nvGrpSpPr>
        <p:grpSpPr>
          <a:xfrm>
            <a:off x="1170890" y="5537621"/>
            <a:ext cx="619643" cy="661416"/>
            <a:chOff x="2644085" y="3420950"/>
            <a:chExt cx="1053855" cy="1124899"/>
          </a:xfrm>
        </p:grpSpPr>
        <p:pic>
          <p:nvPicPr>
            <p:cNvPr id="106" name="Picture 1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107" name="Picture 10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pic>
        <p:nvPicPr>
          <p:cNvPr id="57" name="Picture 5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5049" y="5015855"/>
            <a:ext cx="2695575" cy="441325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895" y="4213746"/>
            <a:ext cx="3009900" cy="6223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2150" y="5592991"/>
            <a:ext cx="1762125" cy="850900"/>
          </a:xfrm>
          <a:prstGeom prst="rect">
            <a:avLst/>
          </a:prstGeom>
          <a:ln>
            <a:solidFill>
              <a:srgbClr val="C00000"/>
            </a:solidFill>
          </a:ln>
        </p:spPr>
      </p:pic>
      <p:cxnSp>
        <p:nvCxnSpPr>
          <p:cNvPr id="12" name="Straight Arrow Connector 11"/>
          <p:cNvCxnSpPr/>
          <p:nvPr/>
        </p:nvCxnSpPr>
        <p:spPr>
          <a:xfrm>
            <a:off x="6993468" y="2777067"/>
            <a:ext cx="4572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1659" y="2452248"/>
            <a:ext cx="635000" cy="6350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7501470" y="1998133"/>
            <a:ext cx="1341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 database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7765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60" grpId="0"/>
      <p:bldP spid="73" grpId="0"/>
      <p:bldP spid="74" grpId="0"/>
      <p:bldP spid="74" grpId="1"/>
      <p:bldP spid="94" grpId="0"/>
      <p:bldP spid="94" grpId="1"/>
      <p:bldP spid="95" grpId="0"/>
      <p:bldP spid="95" grpId="1"/>
      <p:bldP spid="98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PrivateRide</a:t>
            </a:r>
            <a:r>
              <a:rPr lang="en-US" dirty="0" smtClean="0"/>
              <a:t>: Goals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8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8119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40000"/>
              </a:lnSpc>
            </a:pPr>
            <a:r>
              <a:rPr lang="en-US" dirty="0" smtClean="0"/>
              <a:t>No riders’ location tracking</a:t>
            </a:r>
            <a:endParaRPr lang="en-US" dirty="0" smtClean="0">
              <a:sym typeface="Wingdings"/>
            </a:endParaRPr>
          </a:p>
          <a:p>
            <a:pPr>
              <a:lnSpc>
                <a:spcPct val="140000"/>
              </a:lnSpc>
            </a:pPr>
            <a:r>
              <a:rPr lang="en-US" dirty="0" smtClean="0">
                <a:sym typeface="Wingdings"/>
              </a:rPr>
              <a:t>No drivers’ PII harvesting</a:t>
            </a: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 smtClean="0">
              <a:sym typeface="Wingdings"/>
            </a:endParaRPr>
          </a:p>
          <a:p>
            <a:pPr lvl="1"/>
            <a:endParaRPr lang="en-US" dirty="0">
              <a:sym typeface="Wingdings"/>
            </a:endParaRPr>
          </a:p>
          <a:p>
            <a:pPr marL="228600" lvl="1">
              <a:spcBef>
                <a:spcPts val="1000"/>
              </a:spcBef>
            </a:pPr>
            <a:endParaRPr lang="en-US" sz="2800" dirty="0" smtClean="0">
              <a:sym typeface="Wingdings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 smtClean="0">
                <a:sym typeface="Wingdings"/>
              </a:rPr>
              <a:t>SP economic incentives</a:t>
            </a:r>
            <a:endParaRPr lang="en-US" sz="2800" dirty="0">
              <a:sym typeface="Wingdings"/>
            </a:endParaRP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 smtClean="0">
                <a:sym typeface="Wingdings"/>
              </a:rPr>
              <a:t>Usability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Payment and reputation </a:t>
            </a:r>
            <a:r>
              <a:rPr lang="en-US" sz="2800" dirty="0" smtClean="0"/>
              <a:t>operations</a:t>
            </a:r>
          </a:p>
          <a:p>
            <a:pPr marL="228600" lvl="1">
              <a:lnSpc>
                <a:spcPct val="100000"/>
              </a:lnSpc>
              <a:spcBef>
                <a:spcPts val="1000"/>
              </a:spcBef>
            </a:pPr>
            <a:r>
              <a:rPr lang="en-US" sz="2800" dirty="0"/>
              <a:t>Accountability</a:t>
            </a:r>
          </a:p>
          <a:p>
            <a:pPr lvl="1"/>
            <a:endParaRPr lang="en-US" dirty="0" smtClean="0">
              <a:sym typeface="Wingding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5861" y="3534653"/>
            <a:ext cx="3357907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sz="3600" dirty="0" smtClean="0">
                <a:latin typeface="+mj-lt"/>
                <a:ea typeface="+mj-ea"/>
                <a:cs typeface="+mj-cs"/>
              </a:rPr>
              <a:t>while preserving:</a:t>
            </a:r>
            <a:endParaRPr lang="en-US" sz="3600" dirty="0">
              <a:latin typeface="+mj-lt"/>
              <a:ea typeface="+mj-ea"/>
              <a:cs typeface="+mj-cs"/>
            </a:endParaRPr>
          </a:p>
        </p:txBody>
      </p:sp>
      <p:sp>
        <p:nvSpPr>
          <p:cNvPr id="7" name="Hexagon 6"/>
          <p:cNvSpPr/>
          <p:nvPr/>
        </p:nvSpPr>
        <p:spPr>
          <a:xfrm>
            <a:off x="6587067" y="3539067"/>
            <a:ext cx="1066800" cy="93133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Hexagon 8"/>
          <p:cNvSpPr/>
          <p:nvPr/>
        </p:nvSpPr>
        <p:spPr>
          <a:xfrm>
            <a:off x="6587067" y="2607733"/>
            <a:ext cx="1066800" cy="931334"/>
          </a:xfrm>
          <a:prstGeom prst="hex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Hexagon 9"/>
          <p:cNvSpPr/>
          <p:nvPr/>
        </p:nvSpPr>
        <p:spPr>
          <a:xfrm>
            <a:off x="7418917" y="3073400"/>
            <a:ext cx="1066800" cy="93133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Hexagon 10"/>
          <p:cNvSpPr/>
          <p:nvPr/>
        </p:nvSpPr>
        <p:spPr>
          <a:xfrm>
            <a:off x="7419395" y="4009813"/>
            <a:ext cx="1066800" cy="93133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Hexagon 11"/>
          <p:cNvSpPr/>
          <p:nvPr/>
        </p:nvSpPr>
        <p:spPr>
          <a:xfrm>
            <a:off x="6587067" y="4465382"/>
            <a:ext cx="1066800" cy="93133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Hexagon 12"/>
          <p:cNvSpPr/>
          <p:nvPr/>
        </p:nvSpPr>
        <p:spPr>
          <a:xfrm>
            <a:off x="5755218" y="3993711"/>
            <a:ext cx="1066800" cy="931334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Hexagon 13"/>
          <p:cNvSpPr/>
          <p:nvPr/>
        </p:nvSpPr>
        <p:spPr>
          <a:xfrm>
            <a:off x="5756276" y="3062377"/>
            <a:ext cx="1066800" cy="931334"/>
          </a:xfrm>
          <a:prstGeom prst="hexag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70136" y="3810000"/>
            <a:ext cx="109966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500" b="1" dirty="0" err="1" smtClean="0"/>
              <a:t>PrivateRide</a:t>
            </a:r>
            <a:endParaRPr lang="en-US" sz="1500" b="1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525" y="2878666"/>
            <a:ext cx="731520" cy="4114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408" y="2827865"/>
            <a:ext cx="1300480" cy="1300480"/>
          </a:xfrm>
          <a:prstGeom prst="rect">
            <a:avLst/>
          </a:prstGeom>
          <a:ln>
            <a:noFill/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02" y="4547053"/>
            <a:ext cx="624840" cy="28041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113" y="4198998"/>
            <a:ext cx="325120" cy="32512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554" y="4726687"/>
            <a:ext cx="436499" cy="45516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7902" y="3231327"/>
            <a:ext cx="648614" cy="64861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648" y="4136952"/>
            <a:ext cx="508000" cy="5080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17" y="4289352"/>
            <a:ext cx="508000" cy="5080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917" y="4112884"/>
            <a:ext cx="508000" cy="5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9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2146" y="-178214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Overall protocol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22913-E6A7-894F-AD91-301E23B9BEF1}" type="slidenum">
              <a:rPr lang="en-US" smtClean="0"/>
              <a:t>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52301" y="1068528"/>
            <a:ext cx="4555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SP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80717" y="946906"/>
            <a:ext cx="10679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Rider:</a:t>
            </a:r>
            <a:r>
              <a:rPr lang="en-US" sz="1600" dirty="0" smtClean="0"/>
              <a:t> Bob</a:t>
            </a:r>
            <a:endParaRPr lang="en-US" sz="16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052993" y="1895060"/>
            <a:ext cx="26245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5684400" y="1590260"/>
            <a:ext cx="97039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(1) zone</a:t>
            </a:r>
            <a:r>
              <a:rPr lang="en-US" sz="1700" baseline="-25000" dirty="0" smtClean="0"/>
              <a:t>1</a:t>
            </a:r>
            <a:endParaRPr lang="en-US" sz="1700" dirty="0"/>
          </a:p>
        </p:txBody>
      </p:sp>
      <p:sp>
        <p:nvSpPr>
          <p:cNvPr id="16" name="TextBox 15"/>
          <p:cNvSpPr txBox="1"/>
          <p:nvPr/>
        </p:nvSpPr>
        <p:spPr>
          <a:xfrm>
            <a:off x="7647852" y="2013706"/>
            <a:ext cx="12650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Driver:</a:t>
            </a:r>
            <a:r>
              <a:rPr lang="en-US" sz="1600" dirty="0" smtClean="0"/>
              <a:t> Dave</a:t>
            </a:r>
            <a:endParaRPr lang="en-US" sz="16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052993" y="2657060"/>
            <a:ext cx="2624565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682052" y="2352260"/>
            <a:ext cx="93968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(1) </a:t>
            </a:r>
            <a:r>
              <a:rPr lang="hr-HR" sz="1600" dirty="0" smtClean="0"/>
              <a:t>zone</a:t>
            </a:r>
            <a:r>
              <a:rPr lang="hr-HR" sz="1600" baseline="-25000" dirty="0" smtClean="0"/>
              <a:t>2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35238" y="2047460"/>
            <a:ext cx="151195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smtClean="0"/>
              <a:t>Ride initiation</a:t>
            </a:r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643190" y="1209260"/>
            <a:ext cx="121353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Driver:</a:t>
            </a:r>
            <a:r>
              <a:rPr lang="en-US" sz="1600" dirty="0" smtClean="0"/>
              <a:t> Alice</a:t>
            </a:r>
            <a:endParaRPr lang="en-US" sz="16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013790" y="2782403"/>
            <a:ext cx="2982087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089579" y="2428460"/>
            <a:ext cx="239681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(2) zone</a:t>
            </a:r>
            <a:r>
              <a:rPr lang="en-US" sz="1700" baseline="-25000" dirty="0" smtClean="0"/>
              <a:t>3</a:t>
            </a:r>
            <a:r>
              <a:rPr lang="en-US" sz="1700" dirty="0" smtClean="0"/>
              <a:t>, e-cash deposit</a:t>
            </a:r>
            <a:endParaRPr lang="en-US" sz="17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>
            <a:off x="1046994" y="3114260"/>
            <a:ext cx="6596196" cy="0"/>
          </a:xfrm>
          <a:prstGeom prst="straightConnector1">
            <a:avLst/>
          </a:prstGeom>
          <a:ln w="127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2468731" y="2809460"/>
            <a:ext cx="346146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(3) Match to the closest driver</a:t>
            </a:r>
            <a:r>
              <a:rPr lang="en-US" sz="1700" dirty="0"/>
              <a:t> </a:t>
            </a:r>
            <a:r>
              <a:rPr lang="en-US" sz="1700" dirty="0" smtClean="0"/>
              <a:t>(Alice)</a:t>
            </a:r>
            <a:endParaRPr lang="en-US" sz="1700" dirty="0"/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1013790" y="3489545"/>
            <a:ext cx="6628797" cy="5715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1284615" y="3190460"/>
            <a:ext cx="6269088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(4) Build a secure channel, exchange locations, </a:t>
            </a:r>
            <a:r>
              <a:rPr lang="en-US" sz="1700" dirty="0" err="1" smtClean="0"/>
              <a:t>rep</a:t>
            </a:r>
            <a:r>
              <a:rPr lang="en-US" sz="1700" baseline="-25000" dirty="0" err="1" smtClean="0"/>
              <a:t>Bob</a:t>
            </a:r>
            <a:r>
              <a:rPr lang="en-US" sz="1700" dirty="0" smtClean="0"/>
              <a:t>, generate a PIN</a:t>
            </a:r>
            <a:endParaRPr lang="en-US" sz="1700" dirty="0"/>
          </a:p>
        </p:txBody>
      </p:sp>
      <p:sp>
        <p:nvSpPr>
          <p:cNvPr id="27" name="TextBox 26"/>
          <p:cNvSpPr txBox="1"/>
          <p:nvPr/>
        </p:nvSpPr>
        <p:spPr>
          <a:xfrm>
            <a:off x="23190" y="3583128"/>
            <a:ext cx="2649187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Alice drives to pick up Bob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>
            <a:off x="970794" y="4093192"/>
            <a:ext cx="6596196" cy="297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939821" y="3750917"/>
            <a:ext cx="2931636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(5) Alice’s locations in real time</a:t>
            </a:r>
            <a:endParaRPr lang="en-US" sz="1700" dirty="0"/>
          </a:p>
        </p:txBody>
      </p:sp>
      <p:sp>
        <p:nvSpPr>
          <p:cNvPr id="30" name="TextBox 29"/>
          <p:cNvSpPr txBox="1"/>
          <p:nvPr/>
        </p:nvSpPr>
        <p:spPr>
          <a:xfrm>
            <a:off x="23190" y="4192728"/>
            <a:ext cx="3456716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In proximity of the pick-up location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 flipH="1" flipV="1">
            <a:off x="1014393" y="4866860"/>
            <a:ext cx="6628797" cy="5715"/>
          </a:xfrm>
          <a:prstGeom prst="straightConnector1">
            <a:avLst/>
          </a:prstGeom>
          <a:ln w="12700">
            <a:solidFill>
              <a:schemeClr val="accent1"/>
            </a:solidFill>
            <a:prstDash val="sysDot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071190" y="4577449"/>
            <a:ext cx="281679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(6) Proximity check using PIN</a:t>
            </a:r>
            <a:endParaRPr lang="en-US" sz="1700" dirty="0"/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1013790" y="5244884"/>
            <a:ext cx="6596196" cy="2976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156790" y="4943060"/>
            <a:ext cx="507190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(7) Identifying info: vehicle’s info., Alice’s profile picture</a:t>
            </a:r>
            <a:endParaRPr lang="en-US" sz="1700" dirty="0"/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970794" y="5628860"/>
            <a:ext cx="6639192" cy="0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156790" y="5324060"/>
            <a:ext cx="387221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(8) Build and exchange reputation tokens</a:t>
            </a:r>
            <a:endParaRPr lang="en-US" sz="1700" dirty="0"/>
          </a:p>
        </p:txBody>
      </p:sp>
      <p:sp>
        <p:nvSpPr>
          <p:cNvPr id="37" name="TextBox 36"/>
          <p:cNvSpPr txBox="1"/>
          <p:nvPr/>
        </p:nvSpPr>
        <p:spPr>
          <a:xfrm>
            <a:off x="4377667" y="5705060"/>
            <a:ext cx="341792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/>
              <a:t>(9)  loc. b/w </a:t>
            </a:r>
            <a:r>
              <a:rPr lang="en-US" sz="1700" dirty="0" smtClean="0"/>
              <a:t>zone</a:t>
            </a:r>
            <a:r>
              <a:rPr lang="en-US" sz="1700" baseline="-25000" dirty="0"/>
              <a:t>3</a:t>
            </a:r>
            <a:r>
              <a:rPr lang="en-US" sz="1700" dirty="0" smtClean="0"/>
              <a:t> </a:t>
            </a:r>
            <a:r>
              <a:rPr lang="en-US" sz="1700" dirty="0"/>
              <a:t>and </a:t>
            </a:r>
            <a:r>
              <a:rPr lang="en-US" sz="1700" dirty="0" smtClean="0"/>
              <a:t>drop-off zone</a:t>
            </a:r>
            <a:endParaRPr lang="en-US" sz="1700" dirty="0"/>
          </a:p>
        </p:txBody>
      </p:sp>
      <p:sp>
        <p:nvSpPr>
          <p:cNvPr id="38" name="TextBox 37"/>
          <p:cNvSpPr txBox="1"/>
          <p:nvPr/>
        </p:nvSpPr>
        <p:spPr>
          <a:xfrm>
            <a:off x="28461" y="5716728"/>
            <a:ext cx="1614545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During the ride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5814390" y="6036917"/>
            <a:ext cx="1056700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(10) Done</a:t>
            </a:r>
            <a:endParaRPr lang="en-US" sz="1700" dirty="0"/>
          </a:p>
        </p:txBody>
      </p:sp>
      <p:cxnSp>
        <p:nvCxnSpPr>
          <p:cNvPr id="40" name="Straight Arrow Connector 39"/>
          <p:cNvCxnSpPr/>
          <p:nvPr/>
        </p:nvCxnSpPr>
        <p:spPr>
          <a:xfrm flipH="1">
            <a:off x="1699590" y="6440003"/>
            <a:ext cx="266699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1802607" y="6086060"/>
            <a:ext cx="2393604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(11) Charge from deposit</a:t>
            </a:r>
            <a:endParaRPr lang="en-US" sz="1700" dirty="0"/>
          </a:p>
        </p:txBody>
      </p:sp>
      <p:cxnSp>
        <p:nvCxnSpPr>
          <p:cNvPr id="42" name="Straight Arrow Connector 41"/>
          <p:cNvCxnSpPr/>
          <p:nvPr/>
        </p:nvCxnSpPr>
        <p:spPr>
          <a:xfrm>
            <a:off x="1733982" y="6793946"/>
            <a:ext cx="2632608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4555590" y="6744803"/>
            <a:ext cx="32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4861479" y="6417917"/>
            <a:ext cx="2695353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(12a) Anonymously rate Bob</a:t>
            </a:r>
            <a:endParaRPr lang="en-US" sz="1700" dirty="0"/>
          </a:p>
        </p:txBody>
      </p:sp>
      <p:sp>
        <p:nvSpPr>
          <p:cNvPr id="45" name="TextBox 44"/>
          <p:cNvSpPr txBox="1"/>
          <p:nvPr/>
        </p:nvSpPr>
        <p:spPr>
          <a:xfrm>
            <a:off x="1665724" y="6477184"/>
            <a:ext cx="2785121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700" dirty="0" smtClean="0"/>
              <a:t>(12b) Anonymously rate Alice</a:t>
            </a:r>
            <a:endParaRPr lang="en-US" sz="1700" dirty="0"/>
          </a:p>
        </p:txBody>
      </p:sp>
      <p:sp>
        <p:nvSpPr>
          <p:cNvPr id="46" name="TextBox 45"/>
          <p:cNvSpPr txBox="1"/>
          <p:nvPr/>
        </p:nvSpPr>
        <p:spPr>
          <a:xfrm>
            <a:off x="23190" y="6162260"/>
            <a:ext cx="1580882" cy="3693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End of the ride</a:t>
            </a:r>
            <a:endParaRPr lang="en-US" dirty="0"/>
          </a:p>
        </p:txBody>
      </p:sp>
      <p:cxnSp>
        <p:nvCxnSpPr>
          <p:cNvPr id="47" name="Straight Arrow Connector 46"/>
          <p:cNvCxnSpPr/>
          <p:nvPr/>
        </p:nvCxnSpPr>
        <p:spPr>
          <a:xfrm flipH="1">
            <a:off x="4479390" y="6009860"/>
            <a:ext cx="32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4518990" y="6390860"/>
            <a:ext cx="324000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067958" y="397012"/>
            <a:ext cx="1870632" cy="46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>
            <a:off x="7109789" y="675860"/>
            <a:ext cx="381001" cy="0"/>
          </a:xfrm>
          <a:prstGeom prst="line">
            <a:avLst/>
          </a:prstGeom>
          <a:ln w="12700">
            <a:solidFill>
              <a:schemeClr val="accent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7109788" y="523460"/>
            <a:ext cx="381001" cy="0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7509920" y="360920"/>
            <a:ext cx="142699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00" dirty="0" smtClean="0"/>
              <a:t>Secure channel</a:t>
            </a:r>
          </a:p>
          <a:p>
            <a:r>
              <a:rPr lang="en-US" sz="1300" dirty="0" smtClean="0"/>
              <a:t>Proximity channel</a:t>
            </a:r>
            <a:endParaRPr lang="en-US" sz="1300" dirty="0"/>
          </a:p>
        </p:txBody>
      </p:sp>
      <p:sp>
        <p:nvSpPr>
          <p:cNvPr id="54" name="Rectangle 53"/>
          <p:cNvSpPr/>
          <p:nvPr/>
        </p:nvSpPr>
        <p:spPr>
          <a:xfrm>
            <a:off x="86729" y="1368010"/>
            <a:ext cx="688427" cy="6149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TextBox 54"/>
          <p:cNvSpPr txBox="1"/>
          <p:nvPr/>
        </p:nvSpPr>
        <p:spPr>
          <a:xfrm>
            <a:off x="86729" y="1308796"/>
            <a:ext cx="73745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cert</a:t>
            </a:r>
            <a:r>
              <a:rPr lang="en-US" sz="1400" baseline="-25000" dirty="0" err="1" smtClean="0"/>
              <a:t>Bob</a:t>
            </a:r>
            <a:endParaRPr lang="en-US" sz="1400" baseline="-25000" dirty="0" smtClean="0"/>
          </a:p>
          <a:p>
            <a:r>
              <a:rPr lang="en-US" sz="1400" dirty="0"/>
              <a:t>e</a:t>
            </a:r>
            <a:r>
              <a:rPr lang="en-US" sz="1400" dirty="0" smtClean="0"/>
              <a:t>-cash</a:t>
            </a:r>
          </a:p>
          <a:p>
            <a:r>
              <a:rPr lang="en-US" sz="1400" dirty="0" smtClean="0"/>
              <a:t>ACs</a:t>
            </a:r>
            <a:endParaRPr lang="en-US" sz="1400" dirty="0"/>
          </a:p>
        </p:txBody>
      </p:sp>
      <p:sp>
        <p:nvSpPr>
          <p:cNvPr id="56" name="TextBox 55"/>
          <p:cNvSpPr txBox="1"/>
          <p:nvPr/>
        </p:nvSpPr>
        <p:spPr>
          <a:xfrm>
            <a:off x="8376243" y="1569940"/>
            <a:ext cx="66749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mtClean="0"/>
              <a:t>cert</a:t>
            </a:r>
            <a:r>
              <a:rPr lang="en-US" sz="1300" baseline="-25000" smtClean="0"/>
              <a:t>Alice</a:t>
            </a:r>
            <a:endParaRPr lang="en-US" sz="1300" dirty="0"/>
          </a:p>
        </p:txBody>
      </p:sp>
      <p:sp>
        <p:nvSpPr>
          <p:cNvPr id="57" name="Rectangle 56"/>
          <p:cNvSpPr/>
          <p:nvPr/>
        </p:nvSpPr>
        <p:spPr>
          <a:xfrm>
            <a:off x="8376243" y="1590260"/>
            <a:ext cx="638547" cy="272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extBox 57"/>
          <p:cNvSpPr txBox="1"/>
          <p:nvPr/>
        </p:nvSpPr>
        <p:spPr>
          <a:xfrm>
            <a:off x="8405190" y="2352260"/>
            <a:ext cx="71245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smtClean="0"/>
              <a:t>cert</a:t>
            </a:r>
            <a:r>
              <a:rPr lang="en-US" sz="1300" baseline="-25000" smtClean="0"/>
              <a:t>Dave</a:t>
            </a:r>
            <a:endParaRPr lang="en-US" sz="1300" dirty="0"/>
          </a:p>
        </p:txBody>
      </p:sp>
      <p:sp>
        <p:nvSpPr>
          <p:cNvPr id="59" name="Rectangle 58"/>
          <p:cNvSpPr/>
          <p:nvPr/>
        </p:nvSpPr>
        <p:spPr>
          <a:xfrm>
            <a:off x="8405190" y="2372580"/>
            <a:ext cx="638547" cy="2720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394790" y="929285"/>
            <a:ext cx="2009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(anonymously </a:t>
            </a:r>
            <a:r>
              <a:rPr lang="en-US" sz="1600" dirty="0" smtClean="0">
                <a:solidFill>
                  <a:srgbClr val="C00000"/>
                </a:solidFill>
              </a:rPr>
              <a:t>logged in using </a:t>
            </a:r>
            <a:r>
              <a:rPr lang="en-US" sz="1600" dirty="0">
                <a:solidFill>
                  <a:srgbClr val="C00000"/>
                </a:solidFill>
              </a:rPr>
              <a:t>an AC</a:t>
            </a:r>
            <a:r>
              <a:rPr lang="en-US" sz="1600" dirty="0" smtClean="0">
                <a:solidFill>
                  <a:srgbClr val="C00000"/>
                </a:solidFill>
              </a:rPr>
              <a:t>)</a:t>
            </a:r>
            <a:endParaRPr lang="en-US" sz="1600" dirty="0">
              <a:solidFill>
                <a:srgbClr val="C00000"/>
              </a:solidFill>
            </a:endParaRPr>
          </a:p>
        </p:txBody>
      </p:sp>
      <p:grpSp>
        <p:nvGrpSpPr>
          <p:cNvPr id="61" name="Group 60"/>
          <p:cNvGrpSpPr>
            <a:grpSpLocks noChangeAspect="1"/>
          </p:cNvGrpSpPr>
          <p:nvPr/>
        </p:nvGrpSpPr>
        <p:grpSpPr>
          <a:xfrm>
            <a:off x="779735" y="1367867"/>
            <a:ext cx="526928" cy="562450"/>
            <a:chOff x="2644085" y="3420950"/>
            <a:chExt cx="1053855" cy="1124899"/>
          </a:xfrm>
        </p:grpSpPr>
        <p:pic>
          <p:nvPicPr>
            <p:cNvPr id="62" name="Picture 6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44085" y="3424074"/>
              <a:ext cx="1053855" cy="1121775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351593" y="3420950"/>
              <a:ext cx="255746" cy="449663"/>
            </a:xfrm>
            <a:prstGeom prst="rect">
              <a:avLst/>
            </a:prstGeom>
          </p:spPr>
        </p:pic>
      </p:grpSp>
      <p:grpSp>
        <p:nvGrpSpPr>
          <p:cNvPr id="64" name="Group 63"/>
          <p:cNvGrpSpPr>
            <a:grpSpLocks noChangeAspect="1"/>
          </p:cNvGrpSpPr>
          <p:nvPr/>
        </p:nvGrpSpPr>
        <p:grpSpPr>
          <a:xfrm>
            <a:off x="7740492" y="1552611"/>
            <a:ext cx="508601" cy="449960"/>
            <a:chOff x="4945007" y="3779391"/>
            <a:chExt cx="1122549" cy="993119"/>
          </a:xfrm>
        </p:grpSpPr>
        <p:grpSp>
          <p:nvGrpSpPr>
            <p:cNvPr id="65" name="Group 64"/>
            <p:cNvGrpSpPr/>
            <p:nvPr/>
          </p:nvGrpSpPr>
          <p:grpSpPr>
            <a:xfrm>
              <a:off x="4987342" y="3867875"/>
              <a:ext cx="1053855" cy="904635"/>
              <a:chOff x="5814378" y="3925042"/>
              <a:chExt cx="1132054" cy="904635"/>
            </a:xfrm>
          </p:grpSpPr>
          <p:pic>
            <p:nvPicPr>
              <p:cNvPr id="68" name="Picture 67"/>
              <p:cNvPicPr>
                <a:picLocks noChangeAspect="1"/>
              </p:cNvPicPr>
              <p:nvPr/>
            </p:nvPicPr>
            <p:blipFill rotWithShape="1">
              <a:blip r:embed="rId5"/>
              <a:srcRect l="21265" t="20491" r="21631" b="26574"/>
              <a:stretch/>
            </p:blipFill>
            <p:spPr>
              <a:xfrm>
                <a:off x="5814378" y="3925042"/>
                <a:ext cx="975889" cy="904635"/>
              </a:xfrm>
              <a:prstGeom prst="rect">
                <a:avLst/>
              </a:prstGeom>
            </p:spPr>
          </p:pic>
          <p:pic>
            <p:nvPicPr>
              <p:cNvPr id="69" name="Picture 68"/>
              <p:cNvPicPr>
                <a:picLocks noChangeAspect="1"/>
              </p:cNvPicPr>
              <p:nvPr/>
            </p:nvPicPr>
            <p:blipFill rotWithShape="1">
              <a:blip r:embed="rId3"/>
              <a:srcRect t="1" b="67008"/>
              <a:stretch/>
            </p:blipFill>
            <p:spPr>
              <a:xfrm>
                <a:off x="5892577" y="3940229"/>
                <a:ext cx="1053855" cy="370082"/>
              </a:xfrm>
              <a:prstGeom prst="rect">
                <a:avLst/>
              </a:prstGeom>
            </p:spPr>
          </p:pic>
        </p:grpSp>
        <p:pic>
          <p:nvPicPr>
            <p:cNvPr id="66" name="Picture 6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1810" y="3779391"/>
              <a:ext cx="255746" cy="449663"/>
            </a:xfrm>
            <a:prstGeom prst="rect">
              <a:avLst/>
            </a:prstGeom>
          </p:spPr>
        </p:pic>
        <p:sp>
          <p:nvSpPr>
            <p:cNvPr id="67" name="Rectangle 66"/>
            <p:cNvSpPr/>
            <p:nvPr/>
          </p:nvSpPr>
          <p:spPr>
            <a:xfrm>
              <a:off x="4945007" y="3857662"/>
              <a:ext cx="135467" cy="118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Group 69"/>
          <p:cNvGrpSpPr>
            <a:grpSpLocks noChangeAspect="1"/>
          </p:cNvGrpSpPr>
          <p:nvPr/>
        </p:nvGrpSpPr>
        <p:grpSpPr>
          <a:xfrm>
            <a:off x="7757427" y="2314607"/>
            <a:ext cx="508601" cy="449960"/>
            <a:chOff x="4945007" y="3779391"/>
            <a:chExt cx="1122549" cy="993119"/>
          </a:xfrm>
        </p:grpSpPr>
        <p:grpSp>
          <p:nvGrpSpPr>
            <p:cNvPr id="71" name="Group 70"/>
            <p:cNvGrpSpPr/>
            <p:nvPr/>
          </p:nvGrpSpPr>
          <p:grpSpPr>
            <a:xfrm>
              <a:off x="4987342" y="3867875"/>
              <a:ext cx="1053855" cy="904635"/>
              <a:chOff x="5814378" y="3925042"/>
              <a:chExt cx="1132054" cy="904635"/>
            </a:xfrm>
          </p:grpSpPr>
          <p:pic>
            <p:nvPicPr>
              <p:cNvPr id="74" name="Picture 73"/>
              <p:cNvPicPr>
                <a:picLocks noChangeAspect="1"/>
              </p:cNvPicPr>
              <p:nvPr/>
            </p:nvPicPr>
            <p:blipFill rotWithShape="1">
              <a:blip r:embed="rId5"/>
              <a:srcRect l="21265" t="20491" r="21631" b="26574"/>
              <a:stretch/>
            </p:blipFill>
            <p:spPr>
              <a:xfrm>
                <a:off x="5814378" y="3925042"/>
                <a:ext cx="975889" cy="90463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 rotWithShape="1">
              <a:blip r:embed="rId3"/>
              <a:srcRect t="1" b="67008"/>
              <a:stretch/>
            </p:blipFill>
            <p:spPr>
              <a:xfrm>
                <a:off x="5892577" y="3940229"/>
                <a:ext cx="1053855" cy="370082"/>
              </a:xfrm>
              <a:prstGeom prst="rect">
                <a:avLst/>
              </a:prstGeom>
            </p:spPr>
          </p:pic>
        </p:grpSp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811810" y="3779391"/>
              <a:ext cx="255746" cy="449663"/>
            </a:xfrm>
            <a:prstGeom prst="rect">
              <a:avLst/>
            </a:prstGeom>
          </p:spPr>
        </p:pic>
        <p:sp>
          <p:nvSpPr>
            <p:cNvPr id="73" name="Rectangle 72"/>
            <p:cNvSpPr/>
            <p:nvPr/>
          </p:nvSpPr>
          <p:spPr>
            <a:xfrm>
              <a:off x="4945007" y="3857662"/>
              <a:ext cx="135467" cy="11853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6" name="Picture 7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7060" y="1371605"/>
            <a:ext cx="706755" cy="7067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47" y="4494551"/>
            <a:ext cx="325120" cy="3251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5430" y="4453911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72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8" grpId="1"/>
      <p:bldP spid="19" grpId="0" animBg="1"/>
      <p:bldP spid="22" grpId="0"/>
      <p:bldP spid="24" grpId="0"/>
      <p:bldP spid="26" grpId="0"/>
      <p:bldP spid="27" grpId="0" animBg="1"/>
      <p:bldP spid="29" grpId="0"/>
      <p:bldP spid="30" grpId="0" animBg="1"/>
      <p:bldP spid="32" grpId="0"/>
      <p:bldP spid="34" grpId="0"/>
      <p:bldP spid="36" grpId="0"/>
      <p:bldP spid="37" grpId="0"/>
      <p:bldP spid="38" grpId="0" animBg="1"/>
      <p:bldP spid="39" grpId="0"/>
      <p:bldP spid="41" grpId="0"/>
      <p:bldP spid="44" grpId="0"/>
      <p:bldP spid="45" grpId="0"/>
      <p:bldP spid="46" grpId="0" animBg="1"/>
      <p:bldP spid="54" grpId="0" animBg="1"/>
      <p:bldP spid="55" grpId="0"/>
      <p:bldP spid="56" grpId="0"/>
      <p:bldP spid="57" grpId="0" animBg="1"/>
      <p:bldP spid="58" grpId="0"/>
      <p:bldP spid="58" grpId="1"/>
      <p:bldP spid="59" grpId="0" animBg="1"/>
      <p:bldP spid="59" grpId="1" animBg="1"/>
      <p:bldP spid="60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13385</TotalTime>
  <Words>756</Words>
  <Application>Microsoft Macintosh PowerPoint</Application>
  <PresentationFormat>On-screen Show (4:3)</PresentationFormat>
  <Paragraphs>205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Arial (Body)</vt:lpstr>
      <vt:lpstr>Calibri</vt:lpstr>
      <vt:lpstr>Calibri Light</vt:lpstr>
      <vt:lpstr>Mangal</vt:lpstr>
      <vt:lpstr>Wingdings</vt:lpstr>
      <vt:lpstr>Office Theme</vt:lpstr>
      <vt:lpstr>PrivateRide: A Privacy-Enhanced Ride-Hailing Service</vt:lpstr>
      <vt:lpstr>Ride-Hailing Services (RHSs)</vt:lpstr>
      <vt:lpstr>Service providers track riders’ locations</vt:lpstr>
      <vt:lpstr>Our contributions</vt:lpstr>
      <vt:lpstr>RHS overview</vt:lpstr>
      <vt:lpstr>Threat model</vt:lpstr>
      <vt:lpstr>Privacy analysis: high-risk threats</vt:lpstr>
      <vt:lpstr>PrivateRide: Goals</vt:lpstr>
      <vt:lpstr>Overall protocol</vt:lpstr>
      <vt:lpstr>Protocol analysis:  PrivateRide vs. current RHSs</vt:lpstr>
      <vt:lpstr>Evaluation</vt:lpstr>
      <vt:lpstr>Cryptographic overhead</vt:lpstr>
      <vt:lpstr>Privacy guarantees</vt:lpstr>
      <vt:lpstr>Privacy guarantees – targeted attacks by powerful SP</vt:lpstr>
      <vt:lpstr>Conclusions</vt:lpstr>
    </vt:vector>
  </TitlesOfParts>
  <Company/>
  <LinksUpToDate>false</LinksUpToDate>
  <SharedDoc>false</SharedDoc>
  <HyperlinksChanged>false</HyperlinksChanged>
  <AppVersion>15.0029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PrivateRide: A Privacy-Enhanced Ride-Hailing Service</dc:title>
  <dc:creator>Microsoft Office User</dc:creator>
  <cp:lastModifiedBy>Microsoft Office User</cp:lastModifiedBy>
  <cp:revision>978</cp:revision>
  <dcterms:created xsi:type="dcterms:W3CDTF">2017-06-11T12:27:45Z</dcterms:created>
  <dcterms:modified xsi:type="dcterms:W3CDTF">2017-09-26T06:51:16Z</dcterms:modified>
</cp:coreProperties>
</file>