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sldIdLst>
    <p:sldId id="257" r:id="rId2"/>
    <p:sldId id="260" r:id="rId3"/>
    <p:sldId id="261" r:id="rId4"/>
    <p:sldId id="262" r:id="rId5"/>
    <p:sldId id="275" r:id="rId6"/>
    <p:sldId id="263" r:id="rId7"/>
    <p:sldId id="266" r:id="rId8"/>
    <p:sldId id="267" r:id="rId9"/>
    <p:sldId id="268" r:id="rId10"/>
    <p:sldId id="365" r:id="rId11"/>
    <p:sldId id="366" r:id="rId12"/>
    <p:sldId id="269" r:id="rId13"/>
    <p:sldId id="274" r:id="rId14"/>
    <p:sldId id="271" r:id="rId15"/>
    <p:sldId id="272" r:id="rId16"/>
    <p:sldId id="273" r:id="rId17"/>
    <p:sldId id="367" r:id="rId18"/>
    <p:sldId id="276" r:id="rId19"/>
    <p:sldId id="291" r:id="rId20"/>
    <p:sldId id="278" r:id="rId21"/>
    <p:sldId id="280" r:id="rId22"/>
    <p:sldId id="279" r:id="rId23"/>
    <p:sldId id="281" r:id="rId24"/>
    <p:sldId id="284" r:id="rId25"/>
    <p:sldId id="285" r:id="rId26"/>
    <p:sldId id="286" r:id="rId27"/>
    <p:sldId id="287" r:id="rId28"/>
    <p:sldId id="288" r:id="rId29"/>
    <p:sldId id="290" r:id="rId30"/>
    <p:sldId id="295" r:id="rId31"/>
    <p:sldId id="297" r:id="rId32"/>
    <p:sldId id="298" r:id="rId33"/>
    <p:sldId id="299" r:id="rId34"/>
    <p:sldId id="300" r:id="rId35"/>
    <p:sldId id="301" r:id="rId36"/>
    <p:sldId id="307" r:id="rId37"/>
    <p:sldId id="302" r:id="rId38"/>
    <p:sldId id="305" r:id="rId39"/>
    <p:sldId id="303" r:id="rId40"/>
    <p:sldId id="304" r:id="rId41"/>
    <p:sldId id="306" r:id="rId42"/>
    <p:sldId id="296" r:id="rId43"/>
    <p:sldId id="308" r:id="rId44"/>
    <p:sldId id="309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68" r:id="rId53"/>
    <p:sldId id="333" r:id="rId54"/>
    <p:sldId id="334" r:id="rId55"/>
    <p:sldId id="340" r:id="rId56"/>
    <p:sldId id="341" r:id="rId57"/>
    <p:sldId id="342" r:id="rId58"/>
    <p:sldId id="343" r:id="rId59"/>
    <p:sldId id="335" r:id="rId60"/>
    <p:sldId id="344" r:id="rId61"/>
    <p:sldId id="345" r:id="rId62"/>
    <p:sldId id="346" r:id="rId63"/>
    <p:sldId id="347" r:id="rId64"/>
    <p:sldId id="336" r:id="rId65"/>
    <p:sldId id="360" r:id="rId66"/>
    <p:sldId id="361" r:id="rId67"/>
    <p:sldId id="337" r:id="rId68"/>
    <p:sldId id="358" r:id="rId69"/>
    <p:sldId id="359" r:id="rId70"/>
    <p:sldId id="338" r:id="rId71"/>
    <p:sldId id="356" r:id="rId72"/>
    <p:sldId id="357" r:id="rId73"/>
    <p:sldId id="353" r:id="rId74"/>
    <p:sldId id="362" r:id="rId75"/>
    <p:sldId id="363" r:id="rId76"/>
    <p:sldId id="364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939393"/>
    <a:srgbClr val="EBEBEB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86991"/>
  </p:normalViewPr>
  <p:slideViewPr>
    <p:cSldViewPr snapToGrid="0" snapToObjects="1">
      <p:cViewPr varScale="1">
        <p:scale>
          <a:sx n="102" d="100"/>
          <a:sy n="102" d="100"/>
        </p:scale>
        <p:origin x="14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AB7AE-F4E2-0A49-8A49-89596B967120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84AFB-5C92-FB44-A511-C560331CF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9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AF6EA-6B67-1848-BE1A-8868276AB9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8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4AFB-5C92-FB44-A511-C560331CFF2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30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4AFB-5C92-FB44-A511-C560331CFF2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4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4AFB-5C92-FB44-A511-C560331CFF2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8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4AFB-5C92-FB44-A511-C560331CFF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4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200" dirty="0" err="1" smtClean="0"/>
              <a:t>PoPSiCl</a:t>
            </a:r>
            <a:r>
              <a:rPr lang="en-US" sz="1200" baseline="0" dirty="0" smtClean="0"/>
              <a:t> is a</a:t>
            </a:r>
            <a:r>
              <a:rPr lang="en-US" sz="1200" dirty="0" smtClean="0"/>
              <a:t> service provided by a cooperative cloud provider. Try</a:t>
            </a:r>
            <a:r>
              <a:rPr lang="en-US" sz="1200" baseline="0" dirty="0" smtClean="0"/>
              <a:t> to protect server anonymity for tenant servers in cloud.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4AFB-5C92-FB44-A511-C560331CFF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0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200" dirty="0" err="1" smtClean="0"/>
              <a:t>PoPSiCl</a:t>
            </a:r>
            <a:r>
              <a:rPr lang="en-US" sz="1200" baseline="0" dirty="0" smtClean="0"/>
              <a:t> is a</a:t>
            </a:r>
            <a:r>
              <a:rPr lang="en-US" sz="1200" dirty="0" smtClean="0"/>
              <a:t> service provided by a cooperative cloud provider. Try</a:t>
            </a:r>
            <a:r>
              <a:rPr lang="en-US" sz="1200" baseline="0" dirty="0" smtClean="0"/>
              <a:t> to protect server anonymity for tenant servers in cloud.</a:t>
            </a:r>
            <a:endParaRPr lang="en-US" sz="1200" dirty="0" smtClean="0"/>
          </a:p>
          <a:p>
            <a:pPr marL="0" indent="0">
              <a:buFont typeface="Arial" charset="0"/>
              <a:buNone/>
            </a:pPr>
            <a:r>
              <a:rPr lang="en-US" sz="1200" dirty="0" err="1" smtClean="0"/>
              <a:t>PoPSiCl</a:t>
            </a:r>
            <a:r>
              <a:rPr lang="en-US" sz="1200" baseline="0" dirty="0" smtClean="0"/>
              <a:t> is a pseudo domain name. </a:t>
            </a:r>
            <a:r>
              <a:rPr lang="en-US" sz="1200" baseline="0" dirty="0" err="1" smtClean="0"/>
              <a:t>PoPSiCl</a:t>
            </a:r>
            <a:r>
              <a:rPr lang="en-US" sz="1200" baseline="0" dirty="0" smtClean="0"/>
              <a:t>, Public key, IP address are independent from tenant server’s identity.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4AFB-5C92-FB44-A511-C560331CFF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3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200" dirty="0" err="1" smtClean="0"/>
              <a:t>PoPSiCl</a:t>
            </a:r>
            <a:r>
              <a:rPr lang="en-US" sz="1200" baseline="0" dirty="0" smtClean="0"/>
              <a:t> is a</a:t>
            </a:r>
            <a:r>
              <a:rPr lang="en-US" sz="1200" dirty="0" smtClean="0"/>
              <a:t> service provided by a cooperative cloud provider. Try</a:t>
            </a:r>
            <a:r>
              <a:rPr lang="en-US" sz="1200" baseline="0" dirty="0" smtClean="0"/>
              <a:t> to protect server anonymity for tenant servers in cloud.</a:t>
            </a:r>
            <a:endParaRPr lang="en-US" sz="1200" dirty="0" smtClean="0"/>
          </a:p>
          <a:p>
            <a:pPr marL="0" indent="0">
              <a:buFont typeface="Arial" charset="0"/>
              <a:buNone/>
            </a:pPr>
            <a:r>
              <a:rPr lang="en-US" sz="1200" dirty="0" err="1" smtClean="0"/>
              <a:t>PoPSiCl</a:t>
            </a:r>
            <a:r>
              <a:rPr lang="en-US" sz="1200" baseline="0" dirty="0" smtClean="0"/>
              <a:t> is a pseudo domain name. </a:t>
            </a:r>
            <a:r>
              <a:rPr lang="en-US" sz="1200" baseline="0" dirty="0" err="1" smtClean="0"/>
              <a:t>PoPSiCl</a:t>
            </a:r>
            <a:r>
              <a:rPr lang="en-US" sz="1200" baseline="0" dirty="0" smtClean="0"/>
              <a:t>, Public key, IP address are independent from tenant server’s identity.</a:t>
            </a:r>
            <a:endParaRPr lang="en-US" sz="1200" dirty="0" smtClean="0"/>
          </a:p>
          <a:p>
            <a:pPr marL="0" indent="0">
              <a:buFont typeface="Arial" charset="0"/>
              <a:buNone/>
            </a:pPr>
            <a:r>
              <a:rPr lang="en-US" sz="1200" dirty="0" smtClean="0"/>
              <a:t>It is compatible with all major browsers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4AFB-5C92-FB44-A511-C560331CFF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54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200" dirty="0" err="1" smtClean="0"/>
              <a:t>PoPSiCl</a:t>
            </a:r>
            <a:r>
              <a:rPr lang="en-US" sz="1200" baseline="0" dirty="0" smtClean="0"/>
              <a:t> is a</a:t>
            </a:r>
            <a:r>
              <a:rPr lang="en-US" sz="1200" dirty="0" smtClean="0"/>
              <a:t> service provided by a cooperative cloud provider. Try</a:t>
            </a:r>
            <a:r>
              <a:rPr lang="en-US" sz="1200" baseline="0" dirty="0" smtClean="0"/>
              <a:t> to protect server anonymity for tenant servers in cloud.</a:t>
            </a:r>
            <a:endParaRPr lang="en-US" sz="1200" dirty="0" smtClean="0"/>
          </a:p>
          <a:p>
            <a:pPr marL="0" indent="0">
              <a:buFont typeface="Arial" charset="0"/>
              <a:buNone/>
            </a:pPr>
            <a:r>
              <a:rPr lang="en-US" sz="1200" dirty="0" err="1" smtClean="0"/>
              <a:t>PoPSiCl</a:t>
            </a:r>
            <a:r>
              <a:rPr lang="en-US" sz="1200" baseline="0" dirty="0" smtClean="0"/>
              <a:t> is a pseudo domain name. </a:t>
            </a:r>
            <a:r>
              <a:rPr lang="en-US" sz="1200" baseline="0" dirty="0" err="1" smtClean="0"/>
              <a:t>PoPSiCl</a:t>
            </a:r>
            <a:r>
              <a:rPr lang="en-US" sz="1200" baseline="0" dirty="0" smtClean="0"/>
              <a:t>, Public key, IP address are independent from tenant server’s identity.</a:t>
            </a:r>
            <a:endParaRPr lang="en-US" sz="1200" dirty="0" smtClean="0"/>
          </a:p>
          <a:p>
            <a:pPr marL="0" indent="0">
              <a:buFont typeface="Arial" charset="0"/>
              <a:buNone/>
            </a:pPr>
            <a:r>
              <a:rPr lang="en-US" sz="1200" dirty="0" smtClean="0"/>
              <a:t>It is compatible with all major browsers</a:t>
            </a:r>
          </a:p>
          <a:p>
            <a:pPr marL="0" indent="0">
              <a:buFont typeface="Arial" charset="0"/>
              <a:buNone/>
            </a:pPr>
            <a:r>
              <a:rPr lang="en-US" sz="1200" dirty="0" smtClean="0"/>
              <a:t>Does not require intermediate proxy relay. It is faster.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4AFB-5C92-FB44-A511-C560331CFF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1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4AFB-5C92-FB44-A511-C560331CFF2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12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4AFB-5C92-FB44-A511-C560331CFF2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29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84AFB-5C92-FB44-A511-C560331CFF2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5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4204-DE29-1E4E-81FE-799D3973D99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C7E9-1DB8-6E46-9EB5-B0BD8BD8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1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4204-DE29-1E4E-81FE-799D3973D99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C7E9-1DB8-6E46-9EB5-B0BD8BD8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9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4204-DE29-1E4E-81FE-799D3973D99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C7E9-1DB8-6E46-9EB5-B0BD8BD8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6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4204-DE29-1E4E-81FE-799D3973D99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C7E9-1DB8-6E46-9EB5-B0BD8BD8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3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4204-DE29-1E4E-81FE-799D3973D99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C7E9-1DB8-6E46-9EB5-B0BD8BD8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3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4204-DE29-1E4E-81FE-799D3973D99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C7E9-1DB8-6E46-9EB5-B0BD8BD8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4204-DE29-1E4E-81FE-799D3973D99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C7E9-1DB8-6E46-9EB5-B0BD8BD8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2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4204-DE29-1E4E-81FE-799D3973D99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C7E9-1DB8-6E46-9EB5-B0BD8BD8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9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4204-DE29-1E4E-81FE-799D3973D99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C7E9-1DB8-6E46-9EB5-B0BD8BD8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4204-DE29-1E4E-81FE-799D3973D99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C7E9-1DB8-6E46-9EB5-B0BD8BD8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3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4204-DE29-1E4E-81FE-799D3973D99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C7E9-1DB8-6E46-9EB5-B0BD8BD8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C4204-DE29-1E4E-81FE-799D3973D99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4C7E9-1DB8-6E46-9EB5-B0BD8BD8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9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8767" y="1933222"/>
            <a:ext cx="8269398" cy="17642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Personalized Pseudonyms for Servers in the Cloud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6331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Qiuyu Xiao (UNC-Chapel Hill)</a:t>
            </a:r>
          </a:p>
          <a:p>
            <a:r>
              <a:rPr lang="en-US" sz="2800" dirty="0">
                <a:solidFill>
                  <a:schemeClr val="tx1"/>
                </a:solidFill>
              </a:rPr>
              <a:t>Michael K. Reiter (UNC-Chapel Hil</a:t>
            </a:r>
            <a:r>
              <a:rPr lang="en-US" sz="2800" dirty="0" smtClean="0">
                <a:solidFill>
                  <a:schemeClr val="tx1"/>
                </a:solidFill>
              </a:rPr>
              <a:t>l)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Yinqian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Zhang (Ohio State Univ.)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07870"/>
            <a:ext cx="3384376" cy="956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2" y="96986"/>
            <a:ext cx="3200398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372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Existing solutions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786" y="1714500"/>
            <a:ext cx="51988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Cloud and CDN based solutions</a:t>
            </a:r>
          </a:p>
          <a:p>
            <a:pPr marL="914400" lvl="1" indent="-457200">
              <a:buFont typeface=".AppleSystemUIFont" charset="0"/>
              <a:buChar char="-"/>
            </a:pPr>
            <a:r>
              <a:rPr lang="en-US" sz="2800" dirty="0" err="1" smtClean="0"/>
              <a:t>CloudTransport</a:t>
            </a:r>
            <a:r>
              <a:rPr lang="en-US" sz="2800" baseline="30000" dirty="0" smtClean="0"/>
              <a:t>[1]</a:t>
            </a:r>
            <a:endParaRPr lang="en-US" sz="2800" dirty="0" smtClean="0"/>
          </a:p>
          <a:p>
            <a:pPr marL="914400" lvl="1" indent="-457200">
              <a:buFont typeface=".AppleSystemUIFont" charset="0"/>
              <a:buChar char="-"/>
            </a:pPr>
            <a:r>
              <a:rPr lang="en-US" sz="2800" dirty="0" smtClean="0"/>
              <a:t>Domain fronting</a:t>
            </a:r>
            <a:r>
              <a:rPr lang="en-US" sz="2800" baseline="30000" dirty="0" smtClean="0"/>
              <a:t>[2]</a:t>
            </a:r>
            <a:endParaRPr lang="en-US" sz="2800" dirty="0"/>
          </a:p>
          <a:p>
            <a:pPr marL="914400" lvl="1" indent="-457200">
              <a:buFont typeface=".AppleSystemUIFont" charset="0"/>
              <a:buChar char="-"/>
            </a:pPr>
            <a:r>
              <a:rPr lang="en-US" sz="2800" dirty="0" err="1" smtClean="0"/>
              <a:t>CacheBrowser</a:t>
            </a:r>
            <a:r>
              <a:rPr lang="en-US" sz="2800" baseline="30000" dirty="0" smtClean="0"/>
              <a:t>[3]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5179" y="5625015"/>
            <a:ext cx="9307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/>
              <a:t>Cloud-Transport: Using cloud storage for censorship-resistant networking, PETS 2014</a:t>
            </a:r>
          </a:p>
          <a:p>
            <a:pPr marL="342900" indent="-342900">
              <a:buAutoNum type="arabicPeriod"/>
            </a:pPr>
            <a:r>
              <a:rPr lang="en-US" dirty="0" smtClean="0"/>
              <a:t>Blocking-resistant </a:t>
            </a:r>
            <a:r>
              <a:rPr lang="en-US" dirty="0"/>
              <a:t>communication through domain </a:t>
            </a:r>
            <a:r>
              <a:rPr lang="en-US" dirty="0" smtClean="0"/>
              <a:t>fronting, PETS 2015</a:t>
            </a:r>
          </a:p>
          <a:p>
            <a:pPr marL="342900" indent="-342900">
              <a:buFontTx/>
              <a:buAutoNum type="arabicPeriod"/>
            </a:pPr>
            <a:r>
              <a:rPr lang="en-US" dirty="0" err="1" smtClean="0"/>
              <a:t>CacheBrowser</a:t>
            </a:r>
            <a:r>
              <a:rPr lang="en-US" dirty="0"/>
              <a:t>: Bypassing Chinese censorship without proxies using cached </a:t>
            </a:r>
            <a:r>
              <a:rPr lang="en-US" dirty="0" smtClean="0"/>
              <a:t>content, CCS 2015</a:t>
            </a:r>
            <a:endParaRPr lang="en-US" dirty="0" smtClean="0">
              <a:effectLst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04657" y="2383971"/>
            <a:ext cx="669472" cy="2612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04657" y="2645229"/>
            <a:ext cx="669472" cy="2775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9195" y="2645229"/>
            <a:ext cx="669472" cy="8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57900" y="2350609"/>
            <a:ext cx="4779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non-cooperative cloud provider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372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Existing solutions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786" y="1714500"/>
            <a:ext cx="51988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Cloud and CDN based solutions</a:t>
            </a:r>
          </a:p>
          <a:p>
            <a:pPr marL="914400" lvl="1" indent="-457200">
              <a:buFont typeface=".AppleSystemUIFont" charset="0"/>
              <a:buChar char="-"/>
            </a:pPr>
            <a:r>
              <a:rPr lang="en-US" sz="2800" dirty="0" err="1" smtClean="0"/>
              <a:t>CloudTransport</a:t>
            </a:r>
            <a:r>
              <a:rPr lang="en-US" sz="2800" baseline="30000" dirty="0" smtClean="0"/>
              <a:t>[1]</a:t>
            </a:r>
            <a:endParaRPr lang="en-US" sz="2800" dirty="0" smtClean="0"/>
          </a:p>
          <a:p>
            <a:pPr marL="914400" lvl="1" indent="-457200">
              <a:buFont typeface=".AppleSystemUIFont" charset="0"/>
              <a:buChar char="-"/>
            </a:pPr>
            <a:r>
              <a:rPr lang="en-US" sz="2800" dirty="0" smtClean="0"/>
              <a:t>Domain fronting</a:t>
            </a:r>
            <a:r>
              <a:rPr lang="en-US" sz="2800" baseline="30000" dirty="0" smtClean="0"/>
              <a:t>[2]</a:t>
            </a:r>
            <a:endParaRPr lang="en-US" sz="2800" dirty="0"/>
          </a:p>
          <a:p>
            <a:pPr marL="914400" lvl="1" indent="-457200">
              <a:buFont typeface=".AppleSystemUIFont" charset="0"/>
              <a:buChar char="-"/>
            </a:pPr>
            <a:r>
              <a:rPr lang="en-US" sz="2800" dirty="0" err="1" smtClean="0"/>
              <a:t>CacheBrowser</a:t>
            </a:r>
            <a:r>
              <a:rPr lang="en-US" sz="2800" baseline="30000" dirty="0" smtClean="0"/>
              <a:t>[3]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5179" y="5625015"/>
            <a:ext cx="9307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/>
              <a:t>Cloud-Transport: Using cloud storage for censorship-resistant networking, PETS 2014</a:t>
            </a:r>
          </a:p>
          <a:p>
            <a:pPr marL="342900" indent="-342900">
              <a:buAutoNum type="arabicPeriod"/>
            </a:pPr>
            <a:r>
              <a:rPr lang="en-US" dirty="0" smtClean="0"/>
              <a:t>Blocking-resistant </a:t>
            </a:r>
            <a:r>
              <a:rPr lang="en-US" dirty="0"/>
              <a:t>communication through domain </a:t>
            </a:r>
            <a:r>
              <a:rPr lang="en-US" dirty="0" smtClean="0"/>
              <a:t>fronting, PETS 2015</a:t>
            </a:r>
          </a:p>
          <a:p>
            <a:pPr marL="342900" indent="-342900">
              <a:buFontTx/>
              <a:buAutoNum type="arabicPeriod"/>
            </a:pPr>
            <a:r>
              <a:rPr lang="en-US" dirty="0" err="1" smtClean="0"/>
              <a:t>CacheBrowser</a:t>
            </a:r>
            <a:r>
              <a:rPr lang="en-US" dirty="0"/>
              <a:t>: Bypassing Chinese censorship without proxies using cached </a:t>
            </a:r>
            <a:r>
              <a:rPr lang="en-US" dirty="0" smtClean="0"/>
              <a:t>content, CCS 2015</a:t>
            </a:r>
            <a:endParaRPr lang="en-US" dirty="0" smtClean="0">
              <a:effectLst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03038" y="3282043"/>
            <a:ext cx="669472" cy="8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70484" y="3020433"/>
            <a:ext cx="5748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Domain name is visible in TLS SNI field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1828800" y="4111082"/>
            <a:ext cx="8735786" cy="1065075"/>
          </a:xfrm>
          <a:custGeom>
            <a:avLst/>
            <a:gdLst>
              <a:gd name="connsiteX0" fmla="*/ 8735786 w 8735786"/>
              <a:gd name="connsiteY0" fmla="*/ 1065075 h 1065075"/>
              <a:gd name="connsiteX1" fmla="*/ 3690257 w 8735786"/>
              <a:gd name="connsiteY1" fmla="*/ 3718 h 1065075"/>
              <a:gd name="connsiteX2" fmla="*/ 0 w 8735786"/>
              <a:gd name="connsiteY2" fmla="*/ 689518 h 106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5786" h="1065075">
                <a:moveTo>
                  <a:pt x="8735786" y="1065075"/>
                </a:moveTo>
                <a:cubicBezTo>
                  <a:pt x="6941003" y="565693"/>
                  <a:pt x="5146221" y="66311"/>
                  <a:pt x="3690257" y="3718"/>
                </a:cubicBezTo>
                <a:cubicBezTo>
                  <a:pt x="2234293" y="-58875"/>
                  <a:pt x="0" y="689518"/>
                  <a:pt x="0" y="689518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649186" y="5110843"/>
            <a:ext cx="9013371" cy="1325408"/>
          </a:xfrm>
          <a:custGeom>
            <a:avLst/>
            <a:gdLst>
              <a:gd name="connsiteX0" fmla="*/ 0 w 9013371"/>
              <a:gd name="connsiteY0" fmla="*/ 0 h 1325408"/>
              <a:gd name="connsiteX1" fmla="*/ 4441371 w 9013371"/>
              <a:gd name="connsiteY1" fmla="*/ 1322614 h 1325408"/>
              <a:gd name="connsiteX2" fmla="*/ 9013371 w 9013371"/>
              <a:gd name="connsiteY2" fmla="*/ 375557 h 132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3371" h="1325408">
                <a:moveTo>
                  <a:pt x="0" y="0"/>
                </a:moveTo>
                <a:cubicBezTo>
                  <a:pt x="1469571" y="630010"/>
                  <a:pt x="2939143" y="1260021"/>
                  <a:pt x="4441371" y="1322614"/>
                </a:cubicBezTo>
                <a:cubicBezTo>
                  <a:pt x="5943599" y="1385207"/>
                  <a:pt x="9013371" y="375557"/>
                  <a:pt x="9013371" y="3755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730829" y="3102429"/>
            <a:ext cx="3804557" cy="1012371"/>
          </a:xfrm>
          <a:custGeom>
            <a:avLst/>
            <a:gdLst>
              <a:gd name="connsiteX0" fmla="*/ 3804557 w 3804557"/>
              <a:gd name="connsiteY0" fmla="*/ 0 h 1012371"/>
              <a:gd name="connsiteX1" fmla="*/ 2432957 w 3804557"/>
              <a:gd name="connsiteY1" fmla="*/ 522514 h 1012371"/>
              <a:gd name="connsiteX2" fmla="*/ 0 w 3804557"/>
              <a:gd name="connsiteY2" fmla="*/ 1012371 h 10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4557" h="1012371">
                <a:moveTo>
                  <a:pt x="3804557" y="0"/>
                </a:moveTo>
                <a:cubicBezTo>
                  <a:pt x="3435803" y="176893"/>
                  <a:pt x="3067050" y="353786"/>
                  <a:pt x="2432957" y="522514"/>
                </a:cubicBezTo>
                <a:cubicBezTo>
                  <a:pt x="1798864" y="691242"/>
                  <a:pt x="0" y="1012371"/>
                  <a:pt x="0" y="1012371"/>
                </a:cubicBez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485900" y="2645229"/>
            <a:ext cx="4049486" cy="1224642"/>
          </a:xfrm>
          <a:custGeom>
            <a:avLst/>
            <a:gdLst>
              <a:gd name="connsiteX0" fmla="*/ 0 w 4049486"/>
              <a:gd name="connsiteY0" fmla="*/ 1224642 h 1224642"/>
              <a:gd name="connsiteX1" fmla="*/ 1224643 w 4049486"/>
              <a:gd name="connsiteY1" fmla="*/ 228600 h 1224642"/>
              <a:gd name="connsiteX2" fmla="*/ 4049486 w 4049486"/>
              <a:gd name="connsiteY2" fmla="*/ 0 h 122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9486" h="1224642">
                <a:moveTo>
                  <a:pt x="0" y="1224642"/>
                </a:moveTo>
                <a:cubicBezTo>
                  <a:pt x="274864" y="828674"/>
                  <a:pt x="549729" y="432707"/>
                  <a:pt x="1224643" y="228600"/>
                </a:cubicBezTo>
                <a:cubicBezTo>
                  <a:pt x="1899557" y="24493"/>
                  <a:pt x="4049486" y="0"/>
                  <a:pt x="4049486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3" y="3814973"/>
            <a:ext cx="1342852" cy="139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74" y="2035869"/>
            <a:ext cx="943504" cy="1454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10" y="4294413"/>
            <a:ext cx="806987" cy="124410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119003" y="2405541"/>
            <a:ext cx="2397331" cy="1374009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73556" y="2519745"/>
            <a:ext cx="1424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DNS query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19003" y="2932140"/>
            <a:ext cx="2174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Query name:</a:t>
            </a:r>
          </a:p>
          <a:p>
            <a:r>
              <a:rPr lang="en-US" sz="2000" dirty="0" err="1" smtClean="0"/>
              <a:t>www.example.com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4347634" y="3964700"/>
            <a:ext cx="5254379" cy="272596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47635" y="4164199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IP</a:t>
            </a:r>
            <a:endParaRPr lang="en-US" sz="2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833257" y="4100957"/>
            <a:ext cx="4581088" cy="2120228"/>
          </a:xfrm>
          <a:prstGeom prst="roundRect">
            <a:avLst/>
          </a:prstGeom>
          <a:solidFill>
            <a:srgbClr val="EBEBE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70143" y="4191819"/>
            <a:ext cx="1082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TCP</a:t>
            </a:r>
          </a:p>
          <a:p>
            <a:r>
              <a:rPr lang="en-US" sz="2200" b="1" dirty="0" smtClean="0"/>
              <a:t>TLS/SSL</a:t>
            </a:r>
            <a:endParaRPr lang="en-US" sz="22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6320007" y="4244844"/>
            <a:ext cx="2742351" cy="823124"/>
          </a:xfrm>
          <a:prstGeom prst="roundRect">
            <a:avLst/>
          </a:prstGeom>
          <a:solidFill>
            <a:srgbClr val="A5A5A5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452416" y="4431828"/>
            <a:ext cx="2358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smtClean="0"/>
              <a:t>Encrypted payload</a:t>
            </a:r>
            <a:endParaRPr lang="en-US" sz="2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64563" y="6290550"/>
            <a:ext cx="312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 address: 111.111.111.111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858674" y="5153663"/>
            <a:ext cx="42436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SNI: </a:t>
            </a:r>
            <a:r>
              <a:rPr lang="en-US" sz="2000" dirty="0" err="1" smtClean="0"/>
              <a:t>example.com</a:t>
            </a:r>
            <a:endParaRPr lang="en-US" sz="2000" dirty="0" smtClean="0"/>
          </a:p>
          <a:p>
            <a:r>
              <a:rPr lang="en-US" sz="2000" dirty="0" smtClean="0"/>
              <a:t>Certificate subject name: </a:t>
            </a:r>
            <a:r>
              <a:rPr lang="en-US" sz="2000" dirty="0" err="1" smtClean="0"/>
              <a:t>example.com</a:t>
            </a:r>
            <a:endParaRPr lang="en-US" sz="2000" dirty="0" smtClean="0"/>
          </a:p>
          <a:p>
            <a:r>
              <a:rPr lang="en-US" sz="2000" dirty="0" smtClean="0"/>
              <a:t>Pub key: E58B2C78</a:t>
            </a:r>
            <a:r>
              <a:rPr lang="mr-IN" sz="2000" dirty="0" smtClean="0"/>
              <a:t>…</a:t>
            </a:r>
            <a:r>
              <a:rPr lang="en-US" sz="2000" dirty="0" smtClean="0"/>
              <a:t>..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81891" y="484910"/>
            <a:ext cx="273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Our solution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1891" y="1493816"/>
            <a:ext cx="8859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</a:t>
            </a:r>
            <a:r>
              <a:rPr lang="en-US" sz="2800" dirty="0"/>
              <a:t>ers</a:t>
            </a:r>
            <a:r>
              <a:rPr lang="en-US" sz="2800" u="sng" dirty="0"/>
              <a:t>o</a:t>
            </a:r>
            <a:r>
              <a:rPr lang="en-US" sz="2800" dirty="0"/>
              <a:t>nalized </a:t>
            </a:r>
            <a:r>
              <a:rPr lang="en-US" sz="2800" u="sng" dirty="0"/>
              <a:t>P</a:t>
            </a:r>
            <a:r>
              <a:rPr lang="en-US" sz="2800" dirty="0"/>
              <a:t>seudonym for a </a:t>
            </a:r>
            <a:r>
              <a:rPr lang="en-US" sz="2800" u="sng" dirty="0"/>
              <a:t>S</a:t>
            </a:r>
            <a:r>
              <a:rPr lang="en-US" sz="2800" dirty="0"/>
              <a:t>erver in the </a:t>
            </a:r>
            <a:r>
              <a:rPr lang="en-US" sz="2800" u="sng" dirty="0" smtClean="0"/>
              <a:t>Cl</a:t>
            </a:r>
            <a:r>
              <a:rPr lang="en-US" sz="2800" dirty="0" smtClean="0"/>
              <a:t>oud (</a:t>
            </a:r>
            <a:r>
              <a:rPr lang="en-US" sz="2800" dirty="0" err="1" smtClean="0"/>
              <a:t>PoPSiCl</a:t>
            </a:r>
            <a:r>
              <a:rPr lang="en-US" sz="28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720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38" y="3961243"/>
            <a:ext cx="2505021" cy="1910444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1828800" y="4111082"/>
            <a:ext cx="8735786" cy="1065075"/>
          </a:xfrm>
          <a:custGeom>
            <a:avLst/>
            <a:gdLst>
              <a:gd name="connsiteX0" fmla="*/ 8735786 w 8735786"/>
              <a:gd name="connsiteY0" fmla="*/ 1065075 h 1065075"/>
              <a:gd name="connsiteX1" fmla="*/ 3690257 w 8735786"/>
              <a:gd name="connsiteY1" fmla="*/ 3718 h 1065075"/>
              <a:gd name="connsiteX2" fmla="*/ 0 w 8735786"/>
              <a:gd name="connsiteY2" fmla="*/ 689518 h 106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5786" h="1065075">
                <a:moveTo>
                  <a:pt x="8735786" y="1065075"/>
                </a:moveTo>
                <a:cubicBezTo>
                  <a:pt x="6941003" y="565693"/>
                  <a:pt x="5146221" y="66311"/>
                  <a:pt x="3690257" y="3718"/>
                </a:cubicBezTo>
                <a:cubicBezTo>
                  <a:pt x="2234293" y="-58875"/>
                  <a:pt x="0" y="689518"/>
                  <a:pt x="0" y="689518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649186" y="5110843"/>
            <a:ext cx="9013371" cy="1325408"/>
          </a:xfrm>
          <a:custGeom>
            <a:avLst/>
            <a:gdLst>
              <a:gd name="connsiteX0" fmla="*/ 0 w 9013371"/>
              <a:gd name="connsiteY0" fmla="*/ 0 h 1325408"/>
              <a:gd name="connsiteX1" fmla="*/ 4441371 w 9013371"/>
              <a:gd name="connsiteY1" fmla="*/ 1322614 h 1325408"/>
              <a:gd name="connsiteX2" fmla="*/ 9013371 w 9013371"/>
              <a:gd name="connsiteY2" fmla="*/ 375557 h 132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3371" h="1325408">
                <a:moveTo>
                  <a:pt x="0" y="0"/>
                </a:moveTo>
                <a:cubicBezTo>
                  <a:pt x="1469571" y="630010"/>
                  <a:pt x="2939143" y="1260021"/>
                  <a:pt x="4441371" y="1322614"/>
                </a:cubicBezTo>
                <a:cubicBezTo>
                  <a:pt x="5943599" y="1385207"/>
                  <a:pt x="9013371" y="375557"/>
                  <a:pt x="9013371" y="3755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730829" y="3102429"/>
            <a:ext cx="3804557" cy="1012371"/>
          </a:xfrm>
          <a:custGeom>
            <a:avLst/>
            <a:gdLst>
              <a:gd name="connsiteX0" fmla="*/ 3804557 w 3804557"/>
              <a:gd name="connsiteY0" fmla="*/ 0 h 1012371"/>
              <a:gd name="connsiteX1" fmla="*/ 2432957 w 3804557"/>
              <a:gd name="connsiteY1" fmla="*/ 522514 h 1012371"/>
              <a:gd name="connsiteX2" fmla="*/ 0 w 3804557"/>
              <a:gd name="connsiteY2" fmla="*/ 1012371 h 10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4557" h="1012371">
                <a:moveTo>
                  <a:pt x="3804557" y="0"/>
                </a:moveTo>
                <a:cubicBezTo>
                  <a:pt x="3435803" y="176893"/>
                  <a:pt x="3067050" y="353786"/>
                  <a:pt x="2432957" y="522514"/>
                </a:cubicBezTo>
                <a:cubicBezTo>
                  <a:pt x="1798864" y="691242"/>
                  <a:pt x="0" y="1012371"/>
                  <a:pt x="0" y="1012371"/>
                </a:cubicBez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485900" y="2645229"/>
            <a:ext cx="4049486" cy="1224642"/>
          </a:xfrm>
          <a:custGeom>
            <a:avLst/>
            <a:gdLst>
              <a:gd name="connsiteX0" fmla="*/ 0 w 4049486"/>
              <a:gd name="connsiteY0" fmla="*/ 1224642 h 1224642"/>
              <a:gd name="connsiteX1" fmla="*/ 1224643 w 4049486"/>
              <a:gd name="connsiteY1" fmla="*/ 228600 h 1224642"/>
              <a:gd name="connsiteX2" fmla="*/ 4049486 w 4049486"/>
              <a:gd name="connsiteY2" fmla="*/ 0 h 122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9486" h="1224642">
                <a:moveTo>
                  <a:pt x="0" y="1224642"/>
                </a:moveTo>
                <a:cubicBezTo>
                  <a:pt x="274864" y="828674"/>
                  <a:pt x="549729" y="432707"/>
                  <a:pt x="1224643" y="228600"/>
                </a:cubicBezTo>
                <a:cubicBezTo>
                  <a:pt x="1899557" y="24493"/>
                  <a:pt x="4049486" y="0"/>
                  <a:pt x="4049486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3" y="3814973"/>
            <a:ext cx="1342852" cy="139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74" y="2035869"/>
            <a:ext cx="943504" cy="1454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10" y="4294413"/>
            <a:ext cx="806987" cy="124410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119003" y="2405541"/>
            <a:ext cx="2397331" cy="1374009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73556" y="2519745"/>
            <a:ext cx="1424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DNS query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19003" y="2932140"/>
            <a:ext cx="2174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Query name:</a:t>
            </a:r>
          </a:p>
          <a:p>
            <a:r>
              <a:rPr lang="en-US" sz="2000" dirty="0" err="1" smtClean="0"/>
              <a:t>www.example.com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4347634" y="3964700"/>
            <a:ext cx="5254379" cy="272596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47635" y="4164199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IP</a:t>
            </a:r>
            <a:endParaRPr lang="en-US" sz="2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833257" y="4100957"/>
            <a:ext cx="4581088" cy="2120228"/>
          </a:xfrm>
          <a:prstGeom prst="roundRect">
            <a:avLst/>
          </a:prstGeom>
          <a:solidFill>
            <a:srgbClr val="EBEBE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70143" y="4191819"/>
            <a:ext cx="1082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TCP</a:t>
            </a:r>
          </a:p>
          <a:p>
            <a:r>
              <a:rPr lang="en-US" sz="2200" b="1" dirty="0" smtClean="0"/>
              <a:t>TLS/SSL</a:t>
            </a:r>
            <a:endParaRPr lang="en-US" sz="22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6320007" y="4244844"/>
            <a:ext cx="2742351" cy="823124"/>
          </a:xfrm>
          <a:prstGeom prst="roundRect">
            <a:avLst/>
          </a:prstGeom>
          <a:solidFill>
            <a:srgbClr val="A5A5A5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452416" y="4431828"/>
            <a:ext cx="2358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smtClean="0"/>
              <a:t>Encrypted payload</a:t>
            </a:r>
            <a:endParaRPr lang="en-US" sz="2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64563" y="6290550"/>
            <a:ext cx="312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 address: 111.111.111.111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858674" y="5153663"/>
            <a:ext cx="42436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SNI: </a:t>
            </a:r>
            <a:r>
              <a:rPr lang="en-US" sz="2000" dirty="0" err="1" smtClean="0"/>
              <a:t>example.com</a:t>
            </a:r>
            <a:endParaRPr lang="en-US" sz="2000" dirty="0" smtClean="0"/>
          </a:p>
          <a:p>
            <a:r>
              <a:rPr lang="en-US" sz="2000" dirty="0" smtClean="0"/>
              <a:t>Certificate subject name: </a:t>
            </a:r>
            <a:r>
              <a:rPr lang="en-US" sz="2000" dirty="0" err="1" smtClean="0"/>
              <a:t>example.com</a:t>
            </a:r>
            <a:endParaRPr lang="en-US" sz="2000" dirty="0" smtClean="0"/>
          </a:p>
          <a:p>
            <a:r>
              <a:rPr lang="en-US" sz="2000" dirty="0" smtClean="0"/>
              <a:t>Pub key: E58B2C78</a:t>
            </a:r>
            <a:r>
              <a:rPr lang="mr-IN" sz="2000" dirty="0" smtClean="0"/>
              <a:t>…</a:t>
            </a:r>
            <a:r>
              <a:rPr lang="en-US" sz="2000" dirty="0" smtClean="0"/>
              <a:t>..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81891" y="484910"/>
            <a:ext cx="273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Our solution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1891" y="1493816"/>
            <a:ext cx="8859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</a:t>
            </a:r>
            <a:r>
              <a:rPr lang="en-US" sz="2800" dirty="0"/>
              <a:t>ers</a:t>
            </a:r>
            <a:r>
              <a:rPr lang="en-US" sz="2800" u="sng" dirty="0"/>
              <a:t>o</a:t>
            </a:r>
            <a:r>
              <a:rPr lang="en-US" sz="2800" dirty="0"/>
              <a:t>nalized </a:t>
            </a:r>
            <a:r>
              <a:rPr lang="en-US" sz="2800" u="sng" dirty="0"/>
              <a:t>P</a:t>
            </a:r>
            <a:r>
              <a:rPr lang="en-US" sz="2800" dirty="0"/>
              <a:t>seudonym for a </a:t>
            </a:r>
            <a:r>
              <a:rPr lang="en-US" sz="2800" u="sng" dirty="0"/>
              <a:t>S</a:t>
            </a:r>
            <a:r>
              <a:rPr lang="en-US" sz="2800" dirty="0"/>
              <a:t>erver in the </a:t>
            </a:r>
            <a:r>
              <a:rPr lang="en-US" sz="2800" u="sng" dirty="0" smtClean="0"/>
              <a:t>Cl</a:t>
            </a:r>
            <a:r>
              <a:rPr lang="en-US" sz="2800" dirty="0" smtClean="0"/>
              <a:t>oud (</a:t>
            </a:r>
            <a:r>
              <a:rPr lang="en-US" sz="2800" dirty="0" err="1" smtClean="0"/>
              <a:t>PoPSiCl</a:t>
            </a:r>
            <a:r>
              <a:rPr lang="en-US" sz="28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689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38" y="3961243"/>
            <a:ext cx="2505021" cy="1910444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1828800" y="4111082"/>
            <a:ext cx="8735786" cy="1065075"/>
          </a:xfrm>
          <a:custGeom>
            <a:avLst/>
            <a:gdLst>
              <a:gd name="connsiteX0" fmla="*/ 8735786 w 8735786"/>
              <a:gd name="connsiteY0" fmla="*/ 1065075 h 1065075"/>
              <a:gd name="connsiteX1" fmla="*/ 3690257 w 8735786"/>
              <a:gd name="connsiteY1" fmla="*/ 3718 h 1065075"/>
              <a:gd name="connsiteX2" fmla="*/ 0 w 8735786"/>
              <a:gd name="connsiteY2" fmla="*/ 689518 h 106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5786" h="1065075">
                <a:moveTo>
                  <a:pt x="8735786" y="1065075"/>
                </a:moveTo>
                <a:cubicBezTo>
                  <a:pt x="6941003" y="565693"/>
                  <a:pt x="5146221" y="66311"/>
                  <a:pt x="3690257" y="3718"/>
                </a:cubicBezTo>
                <a:cubicBezTo>
                  <a:pt x="2234293" y="-58875"/>
                  <a:pt x="0" y="689518"/>
                  <a:pt x="0" y="689518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649186" y="5110843"/>
            <a:ext cx="9013371" cy="1325408"/>
          </a:xfrm>
          <a:custGeom>
            <a:avLst/>
            <a:gdLst>
              <a:gd name="connsiteX0" fmla="*/ 0 w 9013371"/>
              <a:gd name="connsiteY0" fmla="*/ 0 h 1325408"/>
              <a:gd name="connsiteX1" fmla="*/ 4441371 w 9013371"/>
              <a:gd name="connsiteY1" fmla="*/ 1322614 h 1325408"/>
              <a:gd name="connsiteX2" fmla="*/ 9013371 w 9013371"/>
              <a:gd name="connsiteY2" fmla="*/ 375557 h 132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3371" h="1325408">
                <a:moveTo>
                  <a:pt x="0" y="0"/>
                </a:moveTo>
                <a:cubicBezTo>
                  <a:pt x="1469571" y="630010"/>
                  <a:pt x="2939143" y="1260021"/>
                  <a:pt x="4441371" y="1322614"/>
                </a:cubicBezTo>
                <a:cubicBezTo>
                  <a:pt x="5943599" y="1385207"/>
                  <a:pt x="9013371" y="375557"/>
                  <a:pt x="9013371" y="3755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730829" y="3102429"/>
            <a:ext cx="3804557" cy="1012371"/>
          </a:xfrm>
          <a:custGeom>
            <a:avLst/>
            <a:gdLst>
              <a:gd name="connsiteX0" fmla="*/ 3804557 w 3804557"/>
              <a:gd name="connsiteY0" fmla="*/ 0 h 1012371"/>
              <a:gd name="connsiteX1" fmla="*/ 2432957 w 3804557"/>
              <a:gd name="connsiteY1" fmla="*/ 522514 h 1012371"/>
              <a:gd name="connsiteX2" fmla="*/ 0 w 3804557"/>
              <a:gd name="connsiteY2" fmla="*/ 1012371 h 10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4557" h="1012371">
                <a:moveTo>
                  <a:pt x="3804557" y="0"/>
                </a:moveTo>
                <a:cubicBezTo>
                  <a:pt x="3435803" y="176893"/>
                  <a:pt x="3067050" y="353786"/>
                  <a:pt x="2432957" y="522514"/>
                </a:cubicBezTo>
                <a:cubicBezTo>
                  <a:pt x="1798864" y="691242"/>
                  <a:pt x="0" y="1012371"/>
                  <a:pt x="0" y="1012371"/>
                </a:cubicBez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485900" y="2645229"/>
            <a:ext cx="4049486" cy="1224642"/>
          </a:xfrm>
          <a:custGeom>
            <a:avLst/>
            <a:gdLst>
              <a:gd name="connsiteX0" fmla="*/ 0 w 4049486"/>
              <a:gd name="connsiteY0" fmla="*/ 1224642 h 1224642"/>
              <a:gd name="connsiteX1" fmla="*/ 1224643 w 4049486"/>
              <a:gd name="connsiteY1" fmla="*/ 228600 h 1224642"/>
              <a:gd name="connsiteX2" fmla="*/ 4049486 w 4049486"/>
              <a:gd name="connsiteY2" fmla="*/ 0 h 122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9486" h="1224642">
                <a:moveTo>
                  <a:pt x="0" y="1224642"/>
                </a:moveTo>
                <a:cubicBezTo>
                  <a:pt x="274864" y="828674"/>
                  <a:pt x="549729" y="432707"/>
                  <a:pt x="1224643" y="228600"/>
                </a:cubicBezTo>
                <a:cubicBezTo>
                  <a:pt x="1899557" y="24493"/>
                  <a:pt x="4049486" y="0"/>
                  <a:pt x="4049486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3" y="3814973"/>
            <a:ext cx="1342852" cy="139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74" y="2035869"/>
            <a:ext cx="943504" cy="1454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10" y="4294413"/>
            <a:ext cx="806987" cy="124410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119003" y="2405541"/>
            <a:ext cx="2397331" cy="1374009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73556" y="2519745"/>
            <a:ext cx="1424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DNS query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19003" y="2932140"/>
            <a:ext cx="1989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Query name: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mr-IN" sz="2000" dirty="0" smtClean="0">
                <a:solidFill>
                  <a:srgbClr val="FF0000"/>
                </a:solidFill>
              </a:rPr>
              <a:t>…</a:t>
            </a:r>
            <a:r>
              <a:rPr lang="en-US" sz="2000" dirty="0" err="1" smtClean="0">
                <a:solidFill>
                  <a:srgbClr val="FF0000"/>
                </a:solidFill>
              </a:rPr>
              <a:t>x.popsicls.com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47634" y="3964700"/>
            <a:ext cx="5254379" cy="272596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47635" y="4164199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IP</a:t>
            </a:r>
            <a:endParaRPr lang="en-US" sz="2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833257" y="4100957"/>
            <a:ext cx="4581088" cy="2120228"/>
          </a:xfrm>
          <a:prstGeom prst="roundRect">
            <a:avLst/>
          </a:prstGeom>
          <a:solidFill>
            <a:srgbClr val="EBEBE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70143" y="4191819"/>
            <a:ext cx="1082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TCP</a:t>
            </a:r>
          </a:p>
          <a:p>
            <a:r>
              <a:rPr lang="en-US" sz="2200" b="1" dirty="0" smtClean="0"/>
              <a:t>TLS/SSL</a:t>
            </a:r>
            <a:endParaRPr lang="en-US" sz="22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6320007" y="4244844"/>
            <a:ext cx="2742351" cy="823124"/>
          </a:xfrm>
          <a:prstGeom prst="roundRect">
            <a:avLst/>
          </a:prstGeom>
          <a:solidFill>
            <a:srgbClr val="A5A5A5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452416" y="4431828"/>
            <a:ext cx="2358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smtClean="0"/>
              <a:t>Encrypted payload</a:t>
            </a:r>
            <a:endParaRPr lang="en-US" sz="2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64563" y="6290550"/>
            <a:ext cx="312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 address: </a:t>
            </a:r>
            <a:r>
              <a:rPr lang="en-US" sz="2000" dirty="0" smtClean="0">
                <a:solidFill>
                  <a:srgbClr val="FF0000"/>
                </a:solidFill>
              </a:rPr>
              <a:t>124.132.215.121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674" y="5153663"/>
            <a:ext cx="4656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SNI: 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mr-IN" sz="2000" dirty="0" smtClean="0">
                <a:solidFill>
                  <a:srgbClr val="FF0000"/>
                </a:solidFill>
              </a:rPr>
              <a:t>…</a:t>
            </a:r>
            <a:r>
              <a:rPr lang="en-US" sz="2000" dirty="0" err="1" smtClean="0">
                <a:solidFill>
                  <a:srgbClr val="FF0000"/>
                </a:solidFill>
              </a:rPr>
              <a:t>x.popsicls.com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Certificate subject name: 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mr-IN" sz="2000" dirty="0" smtClean="0">
                <a:solidFill>
                  <a:srgbClr val="FF0000"/>
                </a:solidFill>
              </a:rPr>
              <a:t>…</a:t>
            </a:r>
            <a:r>
              <a:rPr lang="en-US" sz="2000" dirty="0" err="1" smtClean="0">
                <a:solidFill>
                  <a:srgbClr val="FF0000"/>
                </a:solidFill>
              </a:rPr>
              <a:t>x.popsicls.com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Pub key: </a:t>
            </a:r>
            <a:r>
              <a:rPr lang="en-US" sz="2000" dirty="0" smtClean="0">
                <a:solidFill>
                  <a:srgbClr val="FF0000"/>
                </a:solidFill>
              </a:rPr>
              <a:t>AGJ46DM</a:t>
            </a:r>
            <a:r>
              <a:rPr lang="mr-IN" sz="2000" dirty="0" smtClean="0">
                <a:solidFill>
                  <a:srgbClr val="FF0000"/>
                </a:solidFill>
              </a:rPr>
              <a:t>…</a:t>
            </a:r>
            <a:r>
              <a:rPr lang="en-US" sz="2000" dirty="0" smtClean="0">
                <a:solidFill>
                  <a:srgbClr val="FF0000"/>
                </a:solidFill>
              </a:rPr>
              <a:t>..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1891" y="484910"/>
            <a:ext cx="273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Our solution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1891" y="1493816"/>
            <a:ext cx="8859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</a:t>
            </a:r>
            <a:r>
              <a:rPr lang="en-US" sz="2800" dirty="0"/>
              <a:t>ers</a:t>
            </a:r>
            <a:r>
              <a:rPr lang="en-US" sz="2800" u="sng" dirty="0"/>
              <a:t>o</a:t>
            </a:r>
            <a:r>
              <a:rPr lang="en-US" sz="2800" dirty="0"/>
              <a:t>nalized </a:t>
            </a:r>
            <a:r>
              <a:rPr lang="en-US" sz="2800" u="sng" dirty="0"/>
              <a:t>P</a:t>
            </a:r>
            <a:r>
              <a:rPr lang="en-US" sz="2800" dirty="0"/>
              <a:t>seudonym for a </a:t>
            </a:r>
            <a:r>
              <a:rPr lang="en-US" sz="2800" u="sng" dirty="0"/>
              <a:t>S</a:t>
            </a:r>
            <a:r>
              <a:rPr lang="en-US" sz="2800" dirty="0"/>
              <a:t>erver in the </a:t>
            </a:r>
            <a:r>
              <a:rPr lang="en-US" sz="2800" u="sng" dirty="0" smtClean="0"/>
              <a:t>Cl</a:t>
            </a:r>
            <a:r>
              <a:rPr lang="en-US" sz="2800" dirty="0" smtClean="0"/>
              <a:t>oud (</a:t>
            </a:r>
            <a:r>
              <a:rPr lang="en-US" sz="2800" dirty="0" err="1" smtClean="0"/>
              <a:t>PoPSiCl</a:t>
            </a:r>
            <a:r>
              <a:rPr lang="en-US" sz="28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327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38" y="3961243"/>
            <a:ext cx="2505021" cy="1910444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1828800" y="4111082"/>
            <a:ext cx="8735786" cy="1065075"/>
          </a:xfrm>
          <a:custGeom>
            <a:avLst/>
            <a:gdLst>
              <a:gd name="connsiteX0" fmla="*/ 8735786 w 8735786"/>
              <a:gd name="connsiteY0" fmla="*/ 1065075 h 1065075"/>
              <a:gd name="connsiteX1" fmla="*/ 3690257 w 8735786"/>
              <a:gd name="connsiteY1" fmla="*/ 3718 h 1065075"/>
              <a:gd name="connsiteX2" fmla="*/ 0 w 8735786"/>
              <a:gd name="connsiteY2" fmla="*/ 689518 h 106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5786" h="1065075">
                <a:moveTo>
                  <a:pt x="8735786" y="1065075"/>
                </a:moveTo>
                <a:cubicBezTo>
                  <a:pt x="6941003" y="565693"/>
                  <a:pt x="5146221" y="66311"/>
                  <a:pt x="3690257" y="3718"/>
                </a:cubicBezTo>
                <a:cubicBezTo>
                  <a:pt x="2234293" y="-58875"/>
                  <a:pt x="0" y="689518"/>
                  <a:pt x="0" y="689518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649186" y="5110843"/>
            <a:ext cx="9013371" cy="1325408"/>
          </a:xfrm>
          <a:custGeom>
            <a:avLst/>
            <a:gdLst>
              <a:gd name="connsiteX0" fmla="*/ 0 w 9013371"/>
              <a:gd name="connsiteY0" fmla="*/ 0 h 1325408"/>
              <a:gd name="connsiteX1" fmla="*/ 4441371 w 9013371"/>
              <a:gd name="connsiteY1" fmla="*/ 1322614 h 1325408"/>
              <a:gd name="connsiteX2" fmla="*/ 9013371 w 9013371"/>
              <a:gd name="connsiteY2" fmla="*/ 375557 h 132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3371" h="1325408">
                <a:moveTo>
                  <a:pt x="0" y="0"/>
                </a:moveTo>
                <a:cubicBezTo>
                  <a:pt x="1469571" y="630010"/>
                  <a:pt x="2939143" y="1260021"/>
                  <a:pt x="4441371" y="1322614"/>
                </a:cubicBezTo>
                <a:cubicBezTo>
                  <a:pt x="5943599" y="1385207"/>
                  <a:pt x="9013371" y="375557"/>
                  <a:pt x="9013371" y="3755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730829" y="3102429"/>
            <a:ext cx="3804557" cy="1012371"/>
          </a:xfrm>
          <a:custGeom>
            <a:avLst/>
            <a:gdLst>
              <a:gd name="connsiteX0" fmla="*/ 3804557 w 3804557"/>
              <a:gd name="connsiteY0" fmla="*/ 0 h 1012371"/>
              <a:gd name="connsiteX1" fmla="*/ 2432957 w 3804557"/>
              <a:gd name="connsiteY1" fmla="*/ 522514 h 1012371"/>
              <a:gd name="connsiteX2" fmla="*/ 0 w 3804557"/>
              <a:gd name="connsiteY2" fmla="*/ 1012371 h 10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4557" h="1012371">
                <a:moveTo>
                  <a:pt x="3804557" y="0"/>
                </a:moveTo>
                <a:cubicBezTo>
                  <a:pt x="3435803" y="176893"/>
                  <a:pt x="3067050" y="353786"/>
                  <a:pt x="2432957" y="522514"/>
                </a:cubicBezTo>
                <a:cubicBezTo>
                  <a:pt x="1798864" y="691242"/>
                  <a:pt x="0" y="1012371"/>
                  <a:pt x="0" y="1012371"/>
                </a:cubicBez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485900" y="2645229"/>
            <a:ext cx="4049486" cy="1224642"/>
          </a:xfrm>
          <a:custGeom>
            <a:avLst/>
            <a:gdLst>
              <a:gd name="connsiteX0" fmla="*/ 0 w 4049486"/>
              <a:gd name="connsiteY0" fmla="*/ 1224642 h 1224642"/>
              <a:gd name="connsiteX1" fmla="*/ 1224643 w 4049486"/>
              <a:gd name="connsiteY1" fmla="*/ 228600 h 1224642"/>
              <a:gd name="connsiteX2" fmla="*/ 4049486 w 4049486"/>
              <a:gd name="connsiteY2" fmla="*/ 0 h 122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9486" h="1224642">
                <a:moveTo>
                  <a:pt x="0" y="1224642"/>
                </a:moveTo>
                <a:cubicBezTo>
                  <a:pt x="274864" y="828674"/>
                  <a:pt x="549729" y="432707"/>
                  <a:pt x="1224643" y="228600"/>
                </a:cubicBezTo>
                <a:cubicBezTo>
                  <a:pt x="1899557" y="24493"/>
                  <a:pt x="4049486" y="0"/>
                  <a:pt x="4049486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3" y="3814973"/>
            <a:ext cx="1342852" cy="139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74" y="2035869"/>
            <a:ext cx="943504" cy="1454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10" y="4294413"/>
            <a:ext cx="806987" cy="124410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119003" y="2405541"/>
            <a:ext cx="2397331" cy="1374009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73556" y="2519745"/>
            <a:ext cx="1424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DNS query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19003" y="2932140"/>
            <a:ext cx="1989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Query name: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mr-IN" sz="2000" dirty="0" smtClean="0">
                <a:solidFill>
                  <a:srgbClr val="FF0000"/>
                </a:solidFill>
              </a:rPr>
              <a:t>…</a:t>
            </a:r>
            <a:r>
              <a:rPr lang="en-US" sz="2000" dirty="0" err="1" smtClean="0">
                <a:solidFill>
                  <a:srgbClr val="FF0000"/>
                </a:solidFill>
              </a:rPr>
              <a:t>x.popsicls.com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47634" y="3964700"/>
            <a:ext cx="5254379" cy="272596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47635" y="4164199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IP</a:t>
            </a:r>
            <a:endParaRPr lang="en-US" sz="2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833257" y="4100957"/>
            <a:ext cx="4581088" cy="2120228"/>
          </a:xfrm>
          <a:prstGeom prst="roundRect">
            <a:avLst/>
          </a:prstGeom>
          <a:solidFill>
            <a:srgbClr val="EBEBE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70143" y="4191819"/>
            <a:ext cx="1082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TCP</a:t>
            </a:r>
          </a:p>
          <a:p>
            <a:r>
              <a:rPr lang="en-US" sz="2200" b="1" dirty="0" smtClean="0"/>
              <a:t>TLS/SSL</a:t>
            </a:r>
            <a:endParaRPr lang="en-US" sz="22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6320007" y="4244844"/>
            <a:ext cx="2742351" cy="823124"/>
          </a:xfrm>
          <a:prstGeom prst="roundRect">
            <a:avLst/>
          </a:prstGeom>
          <a:solidFill>
            <a:srgbClr val="A5A5A5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452416" y="4431828"/>
            <a:ext cx="2358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smtClean="0"/>
              <a:t>Encrypted payload</a:t>
            </a:r>
            <a:endParaRPr lang="en-US" sz="2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64563" y="6290550"/>
            <a:ext cx="312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 address: </a:t>
            </a:r>
            <a:r>
              <a:rPr lang="en-US" sz="2000" dirty="0" smtClean="0">
                <a:solidFill>
                  <a:srgbClr val="FF0000"/>
                </a:solidFill>
              </a:rPr>
              <a:t>124.132.215.121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674" y="5153663"/>
            <a:ext cx="4656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SNI: 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mr-IN" sz="2000" dirty="0" smtClean="0">
                <a:solidFill>
                  <a:srgbClr val="FF0000"/>
                </a:solidFill>
              </a:rPr>
              <a:t>…</a:t>
            </a:r>
            <a:r>
              <a:rPr lang="en-US" sz="2000" dirty="0" err="1" smtClean="0">
                <a:solidFill>
                  <a:srgbClr val="FF0000"/>
                </a:solidFill>
              </a:rPr>
              <a:t>x.popsicls.com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Certificate subject name: 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mr-IN" sz="2000" dirty="0" smtClean="0">
                <a:solidFill>
                  <a:srgbClr val="FF0000"/>
                </a:solidFill>
              </a:rPr>
              <a:t>…</a:t>
            </a:r>
            <a:r>
              <a:rPr lang="en-US" sz="2000" dirty="0" err="1" smtClean="0">
                <a:solidFill>
                  <a:srgbClr val="FF0000"/>
                </a:solidFill>
              </a:rPr>
              <a:t>x.popsicls.com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Pub key: </a:t>
            </a:r>
            <a:r>
              <a:rPr lang="en-US" sz="2000" dirty="0" smtClean="0">
                <a:solidFill>
                  <a:srgbClr val="FF0000"/>
                </a:solidFill>
              </a:rPr>
              <a:t>AGJ46DM</a:t>
            </a:r>
            <a:r>
              <a:rPr lang="mr-IN" sz="2000" dirty="0" smtClean="0">
                <a:solidFill>
                  <a:srgbClr val="FF0000"/>
                </a:solidFill>
              </a:rPr>
              <a:t>…</a:t>
            </a:r>
            <a:r>
              <a:rPr lang="en-US" sz="2000" dirty="0" smtClean="0">
                <a:solidFill>
                  <a:srgbClr val="FF0000"/>
                </a:solidFill>
              </a:rPr>
              <a:t>..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1891" y="484910"/>
            <a:ext cx="273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Our solution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1891" y="1493816"/>
            <a:ext cx="8859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</a:t>
            </a:r>
            <a:r>
              <a:rPr lang="en-US" sz="2800" dirty="0"/>
              <a:t>ers</a:t>
            </a:r>
            <a:r>
              <a:rPr lang="en-US" sz="2800" u="sng" dirty="0"/>
              <a:t>o</a:t>
            </a:r>
            <a:r>
              <a:rPr lang="en-US" sz="2800" dirty="0"/>
              <a:t>nalized </a:t>
            </a:r>
            <a:r>
              <a:rPr lang="en-US" sz="2800" u="sng" dirty="0"/>
              <a:t>P</a:t>
            </a:r>
            <a:r>
              <a:rPr lang="en-US" sz="2800" dirty="0"/>
              <a:t>seudonym for a </a:t>
            </a:r>
            <a:r>
              <a:rPr lang="en-US" sz="2800" u="sng" dirty="0"/>
              <a:t>S</a:t>
            </a:r>
            <a:r>
              <a:rPr lang="en-US" sz="2800" dirty="0"/>
              <a:t>erver in the </a:t>
            </a:r>
            <a:r>
              <a:rPr lang="en-US" sz="2800" u="sng" dirty="0" smtClean="0"/>
              <a:t>Cl</a:t>
            </a:r>
            <a:r>
              <a:rPr lang="en-US" sz="2800" dirty="0" smtClean="0"/>
              <a:t>oud (</a:t>
            </a:r>
            <a:r>
              <a:rPr lang="en-US" sz="2800" dirty="0" err="1" smtClean="0"/>
              <a:t>PoPSiCl</a:t>
            </a:r>
            <a:r>
              <a:rPr lang="en-US" sz="2800" dirty="0" smtClean="0"/>
              <a:t>)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7163" y="6041571"/>
            <a:ext cx="4118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No extra client </a:t>
            </a:r>
            <a:r>
              <a:rPr lang="en-US" sz="2800" dirty="0" smtClean="0">
                <a:solidFill>
                  <a:srgbClr val="FF0000"/>
                </a:solidFill>
              </a:rPr>
              <a:t>application!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38" y="3961243"/>
            <a:ext cx="2505021" cy="1910444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1828800" y="4111082"/>
            <a:ext cx="8735786" cy="1065075"/>
          </a:xfrm>
          <a:custGeom>
            <a:avLst/>
            <a:gdLst>
              <a:gd name="connsiteX0" fmla="*/ 8735786 w 8735786"/>
              <a:gd name="connsiteY0" fmla="*/ 1065075 h 1065075"/>
              <a:gd name="connsiteX1" fmla="*/ 3690257 w 8735786"/>
              <a:gd name="connsiteY1" fmla="*/ 3718 h 1065075"/>
              <a:gd name="connsiteX2" fmla="*/ 0 w 8735786"/>
              <a:gd name="connsiteY2" fmla="*/ 689518 h 106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5786" h="1065075">
                <a:moveTo>
                  <a:pt x="8735786" y="1065075"/>
                </a:moveTo>
                <a:cubicBezTo>
                  <a:pt x="6941003" y="565693"/>
                  <a:pt x="5146221" y="66311"/>
                  <a:pt x="3690257" y="3718"/>
                </a:cubicBezTo>
                <a:cubicBezTo>
                  <a:pt x="2234293" y="-58875"/>
                  <a:pt x="0" y="689518"/>
                  <a:pt x="0" y="689518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649186" y="5110843"/>
            <a:ext cx="9013371" cy="1325408"/>
          </a:xfrm>
          <a:custGeom>
            <a:avLst/>
            <a:gdLst>
              <a:gd name="connsiteX0" fmla="*/ 0 w 9013371"/>
              <a:gd name="connsiteY0" fmla="*/ 0 h 1325408"/>
              <a:gd name="connsiteX1" fmla="*/ 4441371 w 9013371"/>
              <a:gd name="connsiteY1" fmla="*/ 1322614 h 1325408"/>
              <a:gd name="connsiteX2" fmla="*/ 9013371 w 9013371"/>
              <a:gd name="connsiteY2" fmla="*/ 375557 h 132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3371" h="1325408">
                <a:moveTo>
                  <a:pt x="0" y="0"/>
                </a:moveTo>
                <a:cubicBezTo>
                  <a:pt x="1469571" y="630010"/>
                  <a:pt x="2939143" y="1260021"/>
                  <a:pt x="4441371" y="1322614"/>
                </a:cubicBezTo>
                <a:cubicBezTo>
                  <a:pt x="5943599" y="1385207"/>
                  <a:pt x="9013371" y="375557"/>
                  <a:pt x="9013371" y="3755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730829" y="3102429"/>
            <a:ext cx="3804557" cy="1012371"/>
          </a:xfrm>
          <a:custGeom>
            <a:avLst/>
            <a:gdLst>
              <a:gd name="connsiteX0" fmla="*/ 3804557 w 3804557"/>
              <a:gd name="connsiteY0" fmla="*/ 0 h 1012371"/>
              <a:gd name="connsiteX1" fmla="*/ 2432957 w 3804557"/>
              <a:gd name="connsiteY1" fmla="*/ 522514 h 1012371"/>
              <a:gd name="connsiteX2" fmla="*/ 0 w 3804557"/>
              <a:gd name="connsiteY2" fmla="*/ 1012371 h 10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4557" h="1012371">
                <a:moveTo>
                  <a:pt x="3804557" y="0"/>
                </a:moveTo>
                <a:cubicBezTo>
                  <a:pt x="3435803" y="176893"/>
                  <a:pt x="3067050" y="353786"/>
                  <a:pt x="2432957" y="522514"/>
                </a:cubicBezTo>
                <a:cubicBezTo>
                  <a:pt x="1798864" y="691242"/>
                  <a:pt x="0" y="1012371"/>
                  <a:pt x="0" y="1012371"/>
                </a:cubicBez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485900" y="2645229"/>
            <a:ext cx="4049486" cy="1224642"/>
          </a:xfrm>
          <a:custGeom>
            <a:avLst/>
            <a:gdLst>
              <a:gd name="connsiteX0" fmla="*/ 0 w 4049486"/>
              <a:gd name="connsiteY0" fmla="*/ 1224642 h 1224642"/>
              <a:gd name="connsiteX1" fmla="*/ 1224643 w 4049486"/>
              <a:gd name="connsiteY1" fmla="*/ 228600 h 1224642"/>
              <a:gd name="connsiteX2" fmla="*/ 4049486 w 4049486"/>
              <a:gd name="connsiteY2" fmla="*/ 0 h 122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9486" h="1224642">
                <a:moveTo>
                  <a:pt x="0" y="1224642"/>
                </a:moveTo>
                <a:cubicBezTo>
                  <a:pt x="274864" y="828674"/>
                  <a:pt x="549729" y="432707"/>
                  <a:pt x="1224643" y="228600"/>
                </a:cubicBezTo>
                <a:cubicBezTo>
                  <a:pt x="1899557" y="24493"/>
                  <a:pt x="4049486" y="0"/>
                  <a:pt x="4049486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3" y="3814973"/>
            <a:ext cx="1342852" cy="139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74" y="2035869"/>
            <a:ext cx="943504" cy="1454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10" y="4294413"/>
            <a:ext cx="806987" cy="124410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119003" y="2405541"/>
            <a:ext cx="2397331" cy="1374009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73556" y="2519745"/>
            <a:ext cx="1424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DNS query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19003" y="2932140"/>
            <a:ext cx="1989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Query name: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mr-IN" sz="2000" dirty="0" smtClean="0">
                <a:solidFill>
                  <a:srgbClr val="FF0000"/>
                </a:solidFill>
              </a:rPr>
              <a:t>…</a:t>
            </a:r>
            <a:r>
              <a:rPr lang="en-US" sz="2000" dirty="0" err="1" smtClean="0">
                <a:solidFill>
                  <a:srgbClr val="FF0000"/>
                </a:solidFill>
              </a:rPr>
              <a:t>x.popsicls.com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47634" y="3964700"/>
            <a:ext cx="5254379" cy="272596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47635" y="4164199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IP</a:t>
            </a:r>
            <a:endParaRPr lang="en-US" sz="2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833257" y="4100957"/>
            <a:ext cx="4581088" cy="2120228"/>
          </a:xfrm>
          <a:prstGeom prst="roundRect">
            <a:avLst/>
          </a:prstGeom>
          <a:solidFill>
            <a:srgbClr val="EBEBE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70143" y="4191819"/>
            <a:ext cx="1082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TCP</a:t>
            </a:r>
          </a:p>
          <a:p>
            <a:r>
              <a:rPr lang="en-US" sz="2200" b="1" dirty="0" smtClean="0"/>
              <a:t>TLS/SSL</a:t>
            </a:r>
            <a:endParaRPr lang="en-US" sz="22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6320007" y="4244844"/>
            <a:ext cx="2742351" cy="823124"/>
          </a:xfrm>
          <a:prstGeom prst="roundRect">
            <a:avLst/>
          </a:prstGeom>
          <a:solidFill>
            <a:srgbClr val="A5A5A5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452416" y="4431828"/>
            <a:ext cx="2358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smtClean="0"/>
              <a:t>Encrypted payload</a:t>
            </a:r>
            <a:endParaRPr lang="en-US" sz="2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64563" y="6290550"/>
            <a:ext cx="312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 address: </a:t>
            </a:r>
            <a:r>
              <a:rPr lang="en-US" sz="2000" dirty="0" smtClean="0">
                <a:solidFill>
                  <a:srgbClr val="FF0000"/>
                </a:solidFill>
              </a:rPr>
              <a:t>124.132.215.121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674" y="5153663"/>
            <a:ext cx="4656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SNI: 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mr-IN" sz="2000" dirty="0" smtClean="0">
                <a:solidFill>
                  <a:srgbClr val="FF0000"/>
                </a:solidFill>
              </a:rPr>
              <a:t>…</a:t>
            </a:r>
            <a:r>
              <a:rPr lang="en-US" sz="2000" dirty="0" err="1" smtClean="0">
                <a:solidFill>
                  <a:srgbClr val="FF0000"/>
                </a:solidFill>
              </a:rPr>
              <a:t>x.popsicls.com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Certificate subject name: 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mr-IN" sz="2000" dirty="0" smtClean="0">
                <a:solidFill>
                  <a:srgbClr val="FF0000"/>
                </a:solidFill>
              </a:rPr>
              <a:t>…</a:t>
            </a:r>
            <a:r>
              <a:rPr lang="en-US" sz="2000" dirty="0" err="1" smtClean="0">
                <a:solidFill>
                  <a:srgbClr val="FF0000"/>
                </a:solidFill>
              </a:rPr>
              <a:t>x.popsicls.com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Pub key: </a:t>
            </a:r>
            <a:r>
              <a:rPr lang="en-US" sz="2000" dirty="0" smtClean="0">
                <a:solidFill>
                  <a:srgbClr val="FF0000"/>
                </a:solidFill>
              </a:rPr>
              <a:t>AGJ46DM</a:t>
            </a:r>
            <a:r>
              <a:rPr lang="mr-IN" sz="2000" dirty="0" smtClean="0">
                <a:solidFill>
                  <a:srgbClr val="FF0000"/>
                </a:solidFill>
              </a:rPr>
              <a:t>…</a:t>
            </a:r>
            <a:r>
              <a:rPr lang="en-US" sz="2000" dirty="0" smtClean="0">
                <a:solidFill>
                  <a:srgbClr val="FF0000"/>
                </a:solidFill>
              </a:rPr>
              <a:t>..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1891" y="484910"/>
            <a:ext cx="273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Our solution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1891" y="1493816"/>
            <a:ext cx="8859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</a:t>
            </a:r>
            <a:r>
              <a:rPr lang="en-US" sz="2800" dirty="0"/>
              <a:t>ers</a:t>
            </a:r>
            <a:r>
              <a:rPr lang="en-US" sz="2800" u="sng" dirty="0"/>
              <a:t>o</a:t>
            </a:r>
            <a:r>
              <a:rPr lang="en-US" sz="2800" dirty="0"/>
              <a:t>nalized </a:t>
            </a:r>
            <a:r>
              <a:rPr lang="en-US" sz="2800" u="sng" dirty="0"/>
              <a:t>P</a:t>
            </a:r>
            <a:r>
              <a:rPr lang="en-US" sz="2800" dirty="0"/>
              <a:t>seudonym for a </a:t>
            </a:r>
            <a:r>
              <a:rPr lang="en-US" sz="2800" u="sng" dirty="0"/>
              <a:t>S</a:t>
            </a:r>
            <a:r>
              <a:rPr lang="en-US" sz="2800" dirty="0"/>
              <a:t>erver in the </a:t>
            </a:r>
            <a:r>
              <a:rPr lang="en-US" sz="2800" u="sng" dirty="0" smtClean="0"/>
              <a:t>Cl</a:t>
            </a:r>
            <a:r>
              <a:rPr lang="en-US" sz="2800" dirty="0" smtClean="0"/>
              <a:t>oud (</a:t>
            </a:r>
            <a:r>
              <a:rPr lang="en-US" sz="2800" dirty="0" err="1" smtClean="0"/>
              <a:t>PoPSiCl</a:t>
            </a:r>
            <a:r>
              <a:rPr lang="en-US" sz="2800" dirty="0" smtClean="0"/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163" y="6041571"/>
            <a:ext cx="4118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No extra client </a:t>
            </a:r>
            <a:r>
              <a:rPr lang="en-US" sz="2800" dirty="0" smtClean="0">
                <a:solidFill>
                  <a:srgbClr val="FF0000"/>
                </a:solidFill>
              </a:rPr>
              <a:t>application!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255148" y="3291753"/>
            <a:ext cx="1613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No proxy!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Threat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the context of a client-server </a:t>
            </a:r>
            <a:r>
              <a:rPr lang="en-US" dirty="0" smtClean="0"/>
              <a:t>interaction …</a:t>
            </a:r>
          </a:p>
          <a:p>
            <a:r>
              <a:rPr lang="en-US" dirty="0" smtClean="0"/>
              <a:t>What is trusted</a:t>
            </a:r>
          </a:p>
          <a:p>
            <a:pPr lvl="1"/>
            <a:r>
              <a:rPr lang="en-US" dirty="0" smtClean="0"/>
              <a:t>Client computer</a:t>
            </a:r>
          </a:p>
          <a:p>
            <a:pPr lvl="1"/>
            <a:r>
              <a:rPr lang="en-US" dirty="0" smtClean="0"/>
              <a:t>Cloud infrastructure (including the server computer)</a:t>
            </a:r>
            <a:endParaRPr lang="en-US" dirty="0"/>
          </a:p>
          <a:p>
            <a:r>
              <a:rPr lang="en-US" dirty="0" smtClean="0"/>
              <a:t>What is not trusted </a:t>
            </a:r>
          </a:p>
          <a:p>
            <a:pPr lvl="1"/>
            <a:r>
              <a:rPr lang="en-US" dirty="0" smtClean="0"/>
              <a:t>The network between the client and the cloud</a:t>
            </a:r>
          </a:p>
          <a:p>
            <a:pPr lvl="1"/>
            <a:r>
              <a:rPr lang="en-US" dirty="0" smtClean="0"/>
              <a:t>Other clients and other servers</a:t>
            </a:r>
          </a:p>
        </p:txBody>
      </p:sp>
    </p:spTree>
    <p:extLst>
      <p:ext uri="{BB962C8B-B14F-4D97-AF65-F5344CB8AC3E}">
        <p14:creationId xmlns:p14="http://schemas.microsoft.com/office/powerpoint/2010/main" val="22962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registration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70" y="2048328"/>
            <a:ext cx="7879957" cy="3519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57800" y="4131129"/>
            <a:ext cx="2174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www.example.com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97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registration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28" y="2024743"/>
            <a:ext cx="8829370" cy="370658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41472" y="4098472"/>
            <a:ext cx="2241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www.example.com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828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1828800" y="4111082"/>
            <a:ext cx="8735786" cy="1065075"/>
          </a:xfrm>
          <a:custGeom>
            <a:avLst/>
            <a:gdLst>
              <a:gd name="connsiteX0" fmla="*/ 8735786 w 8735786"/>
              <a:gd name="connsiteY0" fmla="*/ 1065075 h 1065075"/>
              <a:gd name="connsiteX1" fmla="*/ 3690257 w 8735786"/>
              <a:gd name="connsiteY1" fmla="*/ 3718 h 1065075"/>
              <a:gd name="connsiteX2" fmla="*/ 0 w 8735786"/>
              <a:gd name="connsiteY2" fmla="*/ 689518 h 106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5786" h="1065075">
                <a:moveTo>
                  <a:pt x="8735786" y="1065075"/>
                </a:moveTo>
                <a:cubicBezTo>
                  <a:pt x="6941003" y="565693"/>
                  <a:pt x="5146221" y="66311"/>
                  <a:pt x="3690257" y="3718"/>
                </a:cubicBezTo>
                <a:cubicBezTo>
                  <a:pt x="2234293" y="-58875"/>
                  <a:pt x="0" y="689518"/>
                  <a:pt x="0" y="689518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649186" y="5110843"/>
            <a:ext cx="9013371" cy="1325408"/>
          </a:xfrm>
          <a:custGeom>
            <a:avLst/>
            <a:gdLst>
              <a:gd name="connsiteX0" fmla="*/ 0 w 9013371"/>
              <a:gd name="connsiteY0" fmla="*/ 0 h 1325408"/>
              <a:gd name="connsiteX1" fmla="*/ 4441371 w 9013371"/>
              <a:gd name="connsiteY1" fmla="*/ 1322614 h 1325408"/>
              <a:gd name="connsiteX2" fmla="*/ 9013371 w 9013371"/>
              <a:gd name="connsiteY2" fmla="*/ 375557 h 132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3371" h="1325408">
                <a:moveTo>
                  <a:pt x="0" y="0"/>
                </a:moveTo>
                <a:cubicBezTo>
                  <a:pt x="1469571" y="630010"/>
                  <a:pt x="2939143" y="1260021"/>
                  <a:pt x="4441371" y="1322614"/>
                </a:cubicBezTo>
                <a:cubicBezTo>
                  <a:pt x="5943599" y="1385207"/>
                  <a:pt x="9013371" y="375557"/>
                  <a:pt x="9013371" y="3755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730829" y="3102429"/>
            <a:ext cx="3804557" cy="1012371"/>
          </a:xfrm>
          <a:custGeom>
            <a:avLst/>
            <a:gdLst>
              <a:gd name="connsiteX0" fmla="*/ 3804557 w 3804557"/>
              <a:gd name="connsiteY0" fmla="*/ 0 h 1012371"/>
              <a:gd name="connsiteX1" fmla="*/ 2432957 w 3804557"/>
              <a:gd name="connsiteY1" fmla="*/ 522514 h 1012371"/>
              <a:gd name="connsiteX2" fmla="*/ 0 w 3804557"/>
              <a:gd name="connsiteY2" fmla="*/ 1012371 h 10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4557" h="1012371">
                <a:moveTo>
                  <a:pt x="3804557" y="0"/>
                </a:moveTo>
                <a:cubicBezTo>
                  <a:pt x="3435803" y="176893"/>
                  <a:pt x="3067050" y="353786"/>
                  <a:pt x="2432957" y="522514"/>
                </a:cubicBezTo>
                <a:cubicBezTo>
                  <a:pt x="1798864" y="691242"/>
                  <a:pt x="0" y="1012371"/>
                  <a:pt x="0" y="1012371"/>
                </a:cubicBez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485900" y="2645229"/>
            <a:ext cx="4049486" cy="1224642"/>
          </a:xfrm>
          <a:custGeom>
            <a:avLst/>
            <a:gdLst>
              <a:gd name="connsiteX0" fmla="*/ 0 w 4049486"/>
              <a:gd name="connsiteY0" fmla="*/ 1224642 h 1224642"/>
              <a:gd name="connsiteX1" fmla="*/ 1224643 w 4049486"/>
              <a:gd name="connsiteY1" fmla="*/ 228600 h 1224642"/>
              <a:gd name="connsiteX2" fmla="*/ 4049486 w 4049486"/>
              <a:gd name="connsiteY2" fmla="*/ 0 h 122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9486" h="1224642">
                <a:moveTo>
                  <a:pt x="0" y="1224642"/>
                </a:moveTo>
                <a:cubicBezTo>
                  <a:pt x="274864" y="828674"/>
                  <a:pt x="549729" y="432707"/>
                  <a:pt x="1224643" y="228600"/>
                </a:cubicBezTo>
                <a:cubicBezTo>
                  <a:pt x="1899557" y="24493"/>
                  <a:pt x="4049486" y="0"/>
                  <a:pt x="4049486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1891" y="484910"/>
            <a:ext cx="2617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891" y="1496290"/>
            <a:ext cx="10593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User’s privacy is not well protected with the normal HTTPS connection.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3" y="3814973"/>
            <a:ext cx="1342852" cy="139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74" y="2035869"/>
            <a:ext cx="943504" cy="1454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10" y="4294413"/>
            <a:ext cx="806987" cy="124410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119003" y="2405541"/>
            <a:ext cx="2397331" cy="1374009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73556" y="2519745"/>
            <a:ext cx="1424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DNS query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19003" y="2932140"/>
            <a:ext cx="2174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Query name:</a:t>
            </a:r>
          </a:p>
          <a:p>
            <a:r>
              <a:rPr lang="en-US" sz="2000" dirty="0" err="1" smtClean="0"/>
              <a:t>www.example.com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4298647" y="3964700"/>
            <a:ext cx="4975981" cy="272596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47635" y="4164199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IP</a:t>
            </a:r>
            <a:endParaRPr lang="en-US" sz="2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833257" y="4100957"/>
            <a:ext cx="4269079" cy="2120228"/>
          </a:xfrm>
          <a:prstGeom prst="roundRect">
            <a:avLst/>
          </a:prstGeom>
          <a:solidFill>
            <a:srgbClr val="EBEBE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70143" y="4191819"/>
            <a:ext cx="1082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TCP</a:t>
            </a:r>
          </a:p>
          <a:p>
            <a:r>
              <a:rPr lang="en-US" sz="2200" b="1" dirty="0" smtClean="0"/>
              <a:t>TLS/SSL</a:t>
            </a:r>
            <a:endParaRPr lang="en-US" sz="22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6189377" y="4244844"/>
            <a:ext cx="2742351" cy="823124"/>
          </a:xfrm>
          <a:prstGeom prst="roundRect">
            <a:avLst/>
          </a:prstGeom>
          <a:solidFill>
            <a:srgbClr val="A5A5A5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321786" y="4431828"/>
            <a:ext cx="2358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smtClean="0"/>
              <a:t>Encrypted payload</a:t>
            </a:r>
            <a:endParaRPr lang="en-US" sz="2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64563" y="6290550"/>
            <a:ext cx="312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 address: 111.111.111.111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858674" y="5153663"/>
            <a:ext cx="42436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SNI: </a:t>
            </a:r>
            <a:r>
              <a:rPr lang="en-US" sz="2000" dirty="0" err="1" smtClean="0"/>
              <a:t>example.com</a:t>
            </a:r>
            <a:endParaRPr lang="en-US" sz="2000" dirty="0" smtClean="0"/>
          </a:p>
          <a:p>
            <a:r>
              <a:rPr lang="en-US" sz="2000" dirty="0" smtClean="0"/>
              <a:t>Certificate subject name: </a:t>
            </a:r>
            <a:r>
              <a:rPr lang="en-US" sz="2000" dirty="0" err="1" smtClean="0"/>
              <a:t>example.com</a:t>
            </a:r>
            <a:endParaRPr lang="en-US" sz="2000" dirty="0" smtClean="0"/>
          </a:p>
          <a:p>
            <a:r>
              <a:rPr lang="en-US" sz="2000" dirty="0" smtClean="0"/>
              <a:t>Pub key: E58B2C78</a:t>
            </a:r>
            <a:r>
              <a:rPr lang="mr-IN" sz="2000" dirty="0" smtClean="0"/>
              <a:t>…</a:t>
            </a:r>
            <a:r>
              <a:rPr lang="en-US" sz="2000" dirty="0" smtClean="0"/>
              <a:t>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06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registration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66" y="2241370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77" y="4487424"/>
            <a:ext cx="943504" cy="1454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45" y="1322855"/>
            <a:ext cx="943504" cy="1454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56" y="2777424"/>
            <a:ext cx="2875644" cy="1419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413" y="2114367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192656" y="2114911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66470" y="235327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38713" y="2361056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577613" y="2360512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0649856" y="2361056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723670" y="2599417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795913" y="260720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008506" y="2746334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1080749" y="2746878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154563" y="2985239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26806" y="299302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71843" y="3745755"/>
            <a:ext cx="16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r>
              <a:rPr lang="en-US" sz="2200" dirty="0" smtClean="0"/>
              <a:t> store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20682" y="2811799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8584" y="5974651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26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registration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66" y="2241370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77" y="4487424"/>
            <a:ext cx="943504" cy="1454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45" y="1322855"/>
            <a:ext cx="943504" cy="1454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56" y="2777424"/>
            <a:ext cx="2875644" cy="1419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413" y="2114367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192656" y="2114911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66470" y="235327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38713" y="2361056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577613" y="2360512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0649856" y="2361056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723670" y="2599417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795913" y="260720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008506" y="2746334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1080749" y="2746878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154563" y="2985239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26806" y="299302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71843" y="3745755"/>
            <a:ext cx="16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r>
              <a:rPr lang="en-US" sz="2200" dirty="0" smtClean="0"/>
              <a:t> store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20682" y="2811799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8584" y="5974651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3" name="Freeform 2"/>
          <p:cNvSpPr/>
          <p:nvPr/>
        </p:nvSpPr>
        <p:spPr>
          <a:xfrm>
            <a:off x="1845129" y="4226457"/>
            <a:ext cx="2416628" cy="1063999"/>
          </a:xfrm>
          <a:custGeom>
            <a:avLst/>
            <a:gdLst>
              <a:gd name="connsiteX0" fmla="*/ 0 w 1436914"/>
              <a:gd name="connsiteY0" fmla="*/ 1094014 h 1094014"/>
              <a:gd name="connsiteX1" fmla="*/ 881742 w 1436914"/>
              <a:gd name="connsiteY1" fmla="*/ 816428 h 1094014"/>
              <a:gd name="connsiteX2" fmla="*/ 1436914 w 1436914"/>
              <a:gd name="connsiteY2" fmla="*/ 0 h 10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914" h="1094014">
                <a:moveTo>
                  <a:pt x="0" y="1094014"/>
                </a:moveTo>
                <a:cubicBezTo>
                  <a:pt x="321128" y="1046389"/>
                  <a:pt x="642257" y="998764"/>
                  <a:pt x="881742" y="816428"/>
                </a:cubicBezTo>
                <a:cubicBezTo>
                  <a:pt x="1121227" y="634092"/>
                  <a:pt x="1436914" y="0"/>
                  <a:pt x="1436914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6341" y="5290456"/>
            <a:ext cx="2491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/>
              <a:t>Registration request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30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registration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66" y="2241370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77" y="4487424"/>
            <a:ext cx="943504" cy="1454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45" y="1322855"/>
            <a:ext cx="943504" cy="1454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56" y="2777424"/>
            <a:ext cx="2875644" cy="1419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413" y="2114367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192656" y="2114911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66470" y="235327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38713" y="2361056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577613" y="2360512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0649856" y="2361056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723670" y="2599417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795913" y="260720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008506" y="2746334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1080749" y="2746878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154563" y="2985239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26806" y="299302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71843" y="3745755"/>
            <a:ext cx="16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r>
              <a:rPr lang="en-US" sz="2200" dirty="0" smtClean="0"/>
              <a:t> store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20682" y="2811799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8584" y="5974651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42" name="Freeform 41"/>
          <p:cNvSpPr/>
          <p:nvPr/>
        </p:nvSpPr>
        <p:spPr>
          <a:xfrm>
            <a:off x="4947557" y="1698171"/>
            <a:ext cx="1338943" cy="1355272"/>
          </a:xfrm>
          <a:custGeom>
            <a:avLst/>
            <a:gdLst>
              <a:gd name="connsiteX0" fmla="*/ 0 w 1338943"/>
              <a:gd name="connsiteY0" fmla="*/ 1355272 h 1355272"/>
              <a:gd name="connsiteX1" fmla="*/ 734786 w 1338943"/>
              <a:gd name="connsiteY1" fmla="*/ 930729 h 1355272"/>
              <a:gd name="connsiteX2" fmla="*/ 1338943 w 1338943"/>
              <a:gd name="connsiteY2" fmla="*/ 0 h 13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943" h="1355272">
                <a:moveTo>
                  <a:pt x="0" y="1355272"/>
                </a:moveTo>
                <a:cubicBezTo>
                  <a:pt x="255814" y="1255940"/>
                  <a:pt x="511629" y="1156608"/>
                  <a:pt x="734786" y="930729"/>
                </a:cubicBezTo>
                <a:cubicBezTo>
                  <a:pt x="957943" y="704850"/>
                  <a:pt x="1338943" y="0"/>
                  <a:pt x="1338943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15805" y="1739072"/>
            <a:ext cx="1397839" cy="1131618"/>
            <a:chOff x="6244196" y="52355"/>
            <a:chExt cx="1397839" cy="1131618"/>
          </a:xfrm>
        </p:grpSpPr>
        <p:sp>
          <p:nvSpPr>
            <p:cNvPr id="44" name="Rounded Rectangle 43"/>
            <p:cNvSpPr/>
            <p:nvPr/>
          </p:nvSpPr>
          <p:spPr>
            <a:xfrm>
              <a:off x="6404389" y="52355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74381" y="85012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244196" y="690922"/>
              <a:ext cx="1372528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39499" y="722005"/>
              <a:ext cx="13025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Pseudo IP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33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162 C 0.08059 0.05509 0.16132 0.1088 0.23724 0.06875 C 0.31328 0.02847 0.45586 -0.23889 0.45586 -0.2388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86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registration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66" y="2241370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77" y="4487424"/>
            <a:ext cx="943504" cy="1454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45" y="1322855"/>
            <a:ext cx="943504" cy="1454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56" y="2777424"/>
            <a:ext cx="2875644" cy="1419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413" y="2114367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192656" y="2114911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66470" y="235327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38713" y="2361056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577613" y="2360512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0649856" y="2361056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723670" y="2599417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795913" y="260720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008506" y="2746334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1080749" y="2746878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154563" y="2985239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26806" y="299302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71843" y="3745755"/>
            <a:ext cx="16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r>
              <a:rPr lang="en-US" sz="2200" dirty="0" smtClean="0"/>
              <a:t> store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20682" y="2811799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8584" y="5974651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5" name="Rounded Rectangle 4"/>
          <p:cNvSpPr/>
          <p:nvPr/>
        </p:nvSpPr>
        <p:spPr>
          <a:xfrm>
            <a:off x="955559" y="1776664"/>
            <a:ext cx="1116742" cy="493051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25551" y="1809321"/>
            <a:ext cx="10286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40" name="Rounded Rectangle 39"/>
          <p:cNvSpPr/>
          <p:nvPr/>
        </p:nvSpPr>
        <p:spPr>
          <a:xfrm>
            <a:off x="557561" y="2420621"/>
            <a:ext cx="2065360" cy="548034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75696" y="2485935"/>
            <a:ext cx="2047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Tenant server ID</a:t>
            </a:r>
            <a:endParaRPr lang="en-US" sz="2200" dirty="0"/>
          </a:p>
        </p:txBody>
      </p:sp>
      <p:sp>
        <p:nvSpPr>
          <p:cNvPr id="15" name="Freeform 14"/>
          <p:cNvSpPr/>
          <p:nvPr/>
        </p:nvSpPr>
        <p:spPr>
          <a:xfrm flipV="1">
            <a:off x="4781870" y="3496610"/>
            <a:ext cx="1449593" cy="1401960"/>
          </a:xfrm>
          <a:custGeom>
            <a:avLst/>
            <a:gdLst>
              <a:gd name="connsiteX0" fmla="*/ 0 w 1338943"/>
              <a:gd name="connsiteY0" fmla="*/ 1355272 h 1355272"/>
              <a:gd name="connsiteX1" fmla="*/ 734786 w 1338943"/>
              <a:gd name="connsiteY1" fmla="*/ 930729 h 1355272"/>
              <a:gd name="connsiteX2" fmla="*/ 1338943 w 1338943"/>
              <a:gd name="connsiteY2" fmla="*/ 0 h 135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943" h="1355272">
                <a:moveTo>
                  <a:pt x="0" y="1355272"/>
                </a:moveTo>
                <a:cubicBezTo>
                  <a:pt x="255814" y="1255940"/>
                  <a:pt x="511629" y="1156608"/>
                  <a:pt x="734786" y="930729"/>
                </a:cubicBezTo>
                <a:cubicBezTo>
                  <a:pt x="957943" y="704850"/>
                  <a:pt x="1338943" y="0"/>
                  <a:pt x="1338943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272784" y="100584"/>
            <a:ext cx="1397839" cy="1131618"/>
            <a:chOff x="6244196" y="52355"/>
            <a:chExt cx="1397839" cy="1131618"/>
          </a:xfrm>
        </p:grpSpPr>
        <p:sp>
          <p:nvSpPr>
            <p:cNvPr id="47" name="Rounded Rectangle 46"/>
            <p:cNvSpPr/>
            <p:nvPr/>
          </p:nvSpPr>
          <p:spPr>
            <a:xfrm>
              <a:off x="6404389" y="52355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74381" y="85012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244196" y="690922"/>
              <a:ext cx="1372528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39499" y="722005"/>
              <a:ext cx="13025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Pseudo IP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0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C 0.08398 -0.01366 0.16836 -0.02732 0.2444 0.00833 C 0.32057 0.04375 0.45677 0.21296 0.45677 0.2136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9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C 0.08399 -0.01366 0.16836 -0.02731 0.2444 0.00833 C 0.32058 0.04375 0.45677 0.21296 0.45677 0.2136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99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C 0.08398 -0.01366 0.16836 -0.02732 0.2444 0.00833 C 0.32057 0.04375 0.45677 0.21296 0.45677 0.2136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99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C 0.08398 -0.01366 0.16836 -0.02731 0.2444 0.00834 C 0.32057 0.04375 0.45677 0.21296 0.45677 0.213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40" grpId="0" animBg="1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registration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66" y="2241370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77" y="4487424"/>
            <a:ext cx="943504" cy="1454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45" y="1322855"/>
            <a:ext cx="943504" cy="1454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56" y="2777424"/>
            <a:ext cx="2875644" cy="1419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413" y="2114367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192656" y="2114911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66470" y="235327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38713" y="2361056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577613" y="2360512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0649856" y="2361056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723670" y="2599417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795913" y="260720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008506" y="2746334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1080749" y="2746878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154563" y="2985239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26806" y="299302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71843" y="3745755"/>
            <a:ext cx="16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r>
              <a:rPr lang="en-US" sz="2200" dirty="0" smtClean="0"/>
              <a:t> store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20682" y="2811799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8584" y="5974651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26480" y="3242685"/>
            <a:ext cx="2065361" cy="1188720"/>
            <a:chOff x="557561" y="1776664"/>
            <a:chExt cx="2065361" cy="1191991"/>
          </a:xfrm>
        </p:grpSpPr>
        <p:sp>
          <p:nvSpPr>
            <p:cNvPr id="5" name="Rounded Rectangle 4"/>
            <p:cNvSpPr/>
            <p:nvPr/>
          </p:nvSpPr>
          <p:spPr>
            <a:xfrm>
              <a:off x="955559" y="1776664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5551" y="1809321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57561" y="2420621"/>
              <a:ext cx="2065360" cy="548034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5696" y="2485935"/>
              <a:ext cx="20472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Tenant server ID</a:t>
              </a:r>
              <a:endParaRPr lang="en-US" sz="2200" dirty="0"/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2023635" y="1917784"/>
            <a:ext cx="1473094" cy="459129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044640" y="1917784"/>
            <a:ext cx="14670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Server Cert</a:t>
            </a:r>
            <a:endParaRPr lang="en-US" sz="2200" dirty="0"/>
          </a:p>
        </p:txBody>
      </p:sp>
      <p:sp>
        <p:nvSpPr>
          <p:cNvPr id="53" name="Rounded Rectangle 52"/>
          <p:cNvSpPr/>
          <p:nvPr/>
        </p:nvSpPr>
        <p:spPr>
          <a:xfrm>
            <a:off x="1936508" y="2599417"/>
            <a:ext cx="1652721" cy="459131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936508" y="2613538"/>
            <a:ext cx="16991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Server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55" name="Rounded Rectangle 54"/>
          <p:cNvSpPr/>
          <p:nvPr/>
        </p:nvSpPr>
        <p:spPr>
          <a:xfrm>
            <a:off x="223883" y="1901383"/>
            <a:ext cx="1473094" cy="459129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44888" y="190138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57" name="Rounded Rectangle 56"/>
          <p:cNvSpPr/>
          <p:nvPr/>
        </p:nvSpPr>
        <p:spPr>
          <a:xfrm>
            <a:off x="143790" y="2585296"/>
            <a:ext cx="1652721" cy="459131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43790" y="2599417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6272784" y="100584"/>
            <a:ext cx="1397839" cy="1131618"/>
            <a:chOff x="6244196" y="52355"/>
            <a:chExt cx="1397839" cy="1131618"/>
          </a:xfrm>
        </p:grpSpPr>
        <p:sp>
          <p:nvSpPr>
            <p:cNvPr id="66" name="Rounded Rectangle 65"/>
            <p:cNvSpPr/>
            <p:nvPr/>
          </p:nvSpPr>
          <p:spPr>
            <a:xfrm>
              <a:off x="6404389" y="52355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474381" y="85012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244196" y="690922"/>
              <a:ext cx="1372528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39499" y="722005"/>
              <a:ext cx="13025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Pseudo IP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15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registration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66" y="2241370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77" y="4487424"/>
            <a:ext cx="943504" cy="1454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45" y="1322855"/>
            <a:ext cx="943504" cy="1454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56" y="2777424"/>
            <a:ext cx="2875644" cy="1419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413" y="2114367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192656" y="2114911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66470" y="235327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38713" y="2361056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577613" y="2360512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0649856" y="2361056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723670" y="2599417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795913" y="260720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008506" y="2746334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1080749" y="2746878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154563" y="2985239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26806" y="299302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71843" y="3745755"/>
            <a:ext cx="16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r>
              <a:rPr lang="en-US" sz="2200" dirty="0" smtClean="0"/>
              <a:t> store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20682" y="2811799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8584" y="5974651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26480" y="3242685"/>
            <a:ext cx="2065361" cy="1188720"/>
            <a:chOff x="557561" y="1776664"/>
            <a:chExt cx="2065361" cy="1191991"/>
          </a:xfrm>
        </p:grpSpPr>
        <p:sp>
          <p:nvSpPr>
            <p:cNvPr id="5" name="Rounded Rectangle 4"/>
            <p:cNvSpPr/>
            <p:nvPr/>
          </p:nvSpPr>
          <p:spPr>
            <a:xfrm>
              <a:off x="955559" y="1776664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5551" y="1809321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57561" y="2420621"/>
              <a:ext cx="2065360" cy="548034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5696" y="2485935"/>
              <a:ext cx="20472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Tenant server ID</a:t>
              </a:r>
              <a:endParaRPr lang="en-US" sz="2200" dirty="0"/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2023635" y="1917784"/>
            <a:ext cx="1473094" cy="459129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044640" y="1917784"/>
            <a:ext cx="14670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Server Cert</a:t>
            </a:r>
            <a:endParaRPr lang="en-US" sz="2200" dirty="0"/>
          </a:p>
        </p:txBody>
      </p:sp>
      <p:sp>
        <p:nvSpPr>
          <p:cNvPr id="53" name="Rounded Rectangle 52"/>
          <p:cNvSpPr/>
          <p:nvPr/>
        </p:nvSpPr>
        <p:spPr>
          <a:xfrm>
            <a:off x="1936508" y="2599417"/>
            <a:ext cx="1652721" cy="459131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936508" y="2613538"/>
            <a:ext cx="16991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Server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55" name="Rounded Rectangle 54"/>
          <p:cNvSpPr/>
          <p:nvPr/>
        </p:nvSpPr>
        <p:spPr>
          <a:xfrm>
            <a:off x="223883" y="1901383"/>
            <a:ext cx="1473094" cy="459129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44888" y="190138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57" name="Rounded Rectangle 56"/>
          <p:cNvSpPr/>
          <p:nvPr/>
        </p:nvSpPr>
        <p:spPr>
          <a:xfrm>
            <a:off x="143790" y="2585296"/>
            <a:ext cx="1652721" cy="459131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43790" y="2599417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47" name="Rounded Rectangle 46"/>
          <p:cNvSpPr/>
          <p:nvPr/>
        </p:nvSpPr>
        <p:spPr>
          <a:xfrm>
            <a:off x="3838367" y="1311603"/>
            <a:ext cx="1623842" cy="459131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838365" y="1325724"/>
            <a:ext cx="1623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Cloud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5" name="Bent Arrow 24"/>
          <p:cNvSpPr/>
          <p:nvPr/>
        </p:nvSpPr>
        <p:spPr>
          <a:xfrm rot="5400000" flipV="1">
            <a:off x="3039458" y="1138769"/>
            <a:ext cx="326977" cy="1070776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7512" y="1149188"/>
            <a:ext cx="670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Sign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272784" y="100584"/>
            <a:ext cx="1397839" cy="1131618"/>
            <a:chOff x="6244196" y="52355"/>
            <a:chExt cx="1397839" cy="1131618"/>
          </a:xfrm>
        </p:grpSpPr>
        <p:sp>
          <p:nvSpPr>
            <p:cNvPr id="65" name="Rounded Rectangle 64"/>
            <p:cNvSpPr/>
            <p:nvPr/>
          </p:nvSpPr>
          <p:spPr>
            <a:xfrm>
              <a:off x="6404389" y="52355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74381" y="85012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244196" y="690922"/>
              <a:ext cx="1372528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39499" y="722005"/>
              <a:ext cx="13025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Pseudo IP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79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registration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66" y="2241370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77" y="4487424"/>
            <a:ext cx="943504" cy="1454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45" y="1322855"/>
            <a:ext cx="943504" cy="1454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56" y="2777424"/>
            <a:ext cx="2875644" cy="1419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413" y="2114367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192656" y="2114911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66470" y="235327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38713" y="2361056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577613" y="2360512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0649856" y="2361056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723670" y="2599417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795913" y="260720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008506" y="2746334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1080749" y="2746878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154563" y="2985239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26806" y="299302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71843" y="3745755"/>
            <a:ext cx="16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r>
              <a:rPr lang="en-US" sz="2200" dirty="0" smtClean="0"/>
              <a:t> store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20682" y="2811799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8584" y="5974651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26480" y="3242685"/>
            <a:ext cx="2065361" cy="1188720"/>
            <a:chOff x="557561" y="1776664"/>
            <a:chExt cx="2065361" cy="1191991"/>
          </a:xfrm>
        </p:grpSpPr>
        <p:sp>
          <p:nvSpPr>
            <p:cNvPr id="5" name="Rounded Rectangle 4"/>
            <p:cNvSpPr/>
            <p:nvPr/>
          </p:nvSpPr>
          <p:spPr>
            <a:xfrm>
              <a:off x="955559" y="1776664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5551" y="1809321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57561" y="2420621"/>
              <a:ext cx="2065360" cy="548034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5696" y="2485935"/>
              <a:ext cx="20472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Tenant server ID</a:t>
              </a:r>
              <a:endParaRPr lang="en-US" sz="2200" dirty="0"/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2023635" y="1917784"/>
            <a:ext cx="1473094" cy="459129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044640" y="1917784"/>
            <a:ext cx="14670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Server Cert</a:t>
            </a:r>
            <a:endParaRPr lang="en-US" sz="2200" dirty="0"/>
          </a:p>
        </p:txBody>
      </p:sp>
      <p:sp>
        <p:nvSpPr>
          <p:cNvPr id="53" name="Rounded Rectangle 52"/>
          <p:cNvSpPr/>
          <p:nvPr/>
        </p:nvSpPr>
        <p:spPr>
          <a:xfrm>
            <a:off x="1967846" y="1310136"/>
            <a:ext cx="1652721" cy="459131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967846" y="1324257"/>
            <a:ext cx="16991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Server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55" name="Rounded Rectangle 54"/>
          <p:cNvSpPr/>
          <p:nvPr/>
        </p:nvSpPr>
        <p:spPr>
          <a:xfrm>
            <a:off x="223883" y="1901383"/>
            <a:ext cx="1473094" cy="459129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44888" y="190138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57" name="Rounded Rectangle 56"/>
          <p:cNvSpPr/>
          <p:nvPr/>
        </p:nvSpPr>
        <p:spPr>
          <a:xfrm>
            <a:off x="143790" y="2585296"/>
            <a:ext cx="1652721" cy="459131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43790" y="2599417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5" name="Bent Arrow 24"/>
          <p:cNvSpPr/>
          <p:nvPr/>
        </p:nvSpPr>
        <p:spPr>
          <a:xfrm rot="5400000" flipV="1">
            <a:off x="1211752" y="1152496"/>
            <a:ext cx="326977" cy="1070776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9806" y="1162915"/>
            <a:ext cx="670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Sign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272784" y="100584"/>
            <a:ext cx="1397839" cy="1131618"/>
            <a:chOff x="6244196" y="52355"/>
            <a:chExt cx="1397839" cy="1131618"/>
          </a:xfrm>
        </p:grpSpPr>
        <p:sp>
          <p:nvSpPr>
            <p:cNvPr id="63" name="Rounded Rectangle 62"/>
            <p:cNvSpPr/>
            <p:nvPr/>
          </p:nvSpPr>
          <p:spPr>
            <a:xfrm>
              <a:off x="6404389" y="52355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4381" y="85012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244196" y="690922"/>
              <a:ext cx="1372528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339499" y="722005"/>
              <a:ext cx="13025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Pseudo IP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6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registration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66" y="2241370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77" y="4487424"/>
            <a:ext cx="943504" cy="1454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45" y="1322855"/>
            <a:ext cx="943504" cy="1454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56" y="2777424"/>
            <a:ext cx="2875644" cy="1419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413" y="2114367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192656" y="2114911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66470" y="235327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38713" y="2361056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577613" y="2360512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0649856" y="2361056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723670" y="2599417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795913" y="260720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008506" y="2746334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1080749" y="2746878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154563" y="2985239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26806" y="299302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71843" y="3745755"/>
            <a:ext cx="16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r>
              <a:rPr lang="en-US" sz="2200" dirty="0" smtClean="0"/>
              <a:t> store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20682" y="2811799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8584" y="5974651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26480" y="3242685"/>
            <a:ext cx="2065361" cy="1188720"/>
            <a:chOff x="557561" y="1776664"/>
            <a:chExt cx="2065361" cy="1191991"/>
          </a:xfrm>
        </p:grpSpPr>
        <p:sp>
          <p:nvSpPr>
            <p:cNvPr id="5" name="Rounded Rectangle 4"/>
            <p:cNvSpPr/>
            <p:nvPr/>
          </p:nvSpPr>
          <p:spPr>
            <a:xfrm>
              <a:off x="955559" y="1776664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5551" y="1809321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57561" y="2420621"/>
              <a:ext cx="2065360" cy="548034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5696" y="2485935"/>
              <a:ext cx="20472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Tenant server ID</a:t>
              </a:r>
              <a:endParaRPr lang="en-US" sz="2200" dirty="0"/>
            </a:p>
          </p:txBody>
        </p:sp>
      </p:grpSp>
      <p:sp>
        <p:nvSpPr>
          <p:cNvPr id="55" name="Rounded Rectangle 54"/>
          <p:cNvSpPr/>
          <p:nvPr/>
        </p:nvSpPr>
        <p:spPr>
          <a:xfrm>
            <a:off x="223883" y="1901383"/>
            <a:ext cx="1473094" cy="459129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44888" y="190138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57" name="Rounded Rectangle 56"/>
          <p:cNvSpPr/>
          <p:nvPr/>
        </p:nvSpPr>
        <p:spPr>
          <a:xfrm>
            <a:off x="143790" y="2585296"/>
            <a:ext cx="1652721" cy="459131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43790" y="2599417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49" name="Rounded Rectangle 48"/>
          <p:cNvSpPr/>
          <p:nvPr/>
        </p:nvSpPr>
        <p:spPr>
          <a:xfrm>
            <a:off x="359597" y="1241150"/>
            <a:ext cx="1116742" cy="49169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29589" y="1273717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1936508" y="1241453"/>
            <a:ext cx="1699183" cy="1817095"/>
            <a:chOff x="1936508" y="1241453"/>
            <a:chExt cx="1699183" cy="1817095"/>
          </a:xfrm>
        </p:grpSpPr>
        <p:sp>
          <p:nvSpPr>
            <p:cNvPr id="51" name="Rounded Rectangle 50"/>
            <p:cNvSpPr/>
            <p:nvPr/>
          </p:nvSpPr>
          <p:spPr>
            <a:xfrm>
              <a:off x="2023635" y="1917784"/>
              <a:ext cx="1473094" cy="459129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44640" y="1917784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Cert</a:t>
              </a:r>
              <a:endParaRPr lang="en-US" sz="22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936508" y="2599417"/>
              <a:ext cx="1652721" cy="45913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36508" y="2613538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131244" y="1241453"/>
              <a:ext cx="1116742" cy="49169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01236" y="1274020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</p:grpSp>
      <p:sp>
        <p:nvSpPr>
          <p:cNvPr id="27" name="Freeform 26"/>
          <p:cNvSpPr/>
          <p:nvPr/>
        </p:nvSpPr>
        <p:spPr>
          <a:xfrm flipH="1" flipV="1">
            <a:off x="4818174" y="2585296"/>
            <a:ext cx="4251445" cy="545290"/>
          </a:xfrm>
          <a:custGeom>
            <a:avLst/>
            <a:gdLst>
              <a:gd name="connsiteX0" fmla="*/ 2204357 w 2204357"/>
              <a:gd name="connsiteY0" fmla="*/ 0 h 1453243"/>
              <a:gd name="connsiteX1" fmla="*/ 1126671 w 2204357"/>
              <a:gd name="connsiteY1" fmla="*/ 342900 h 1453243"/>
              <a:gd name="connsiteX2" fmla="*/ 0 w 2204357"/>
              <a:gd name="connsiteY2" fmla="*/ 1453243 h 145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4357" h="1453243">
                <a:moveTo>
                  <a:pt x="2204357" y="0"/>
                </a:moveTo>
                <a:cubicBezTo>
                  <a:pt x="1849210" y="50346"/>
                  <a:pt x="1494064" y="100693"/>
                  <a:pt x="1126671" y="342900"/>
                </a:cubicBezTo>
                <a:cubicBezTo>
                  <a:pt x="759278" y="585107"/>
                  <a:pt x="0" y="1453243"/>
                  <a:pt x="0" y="1453243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272784" y="100584"/>
            <a:ext cx="1397839" cy="1131618"/>
            <a:chOff x="6244196" y="52355"/>
            <a:chExt cx="1397839" cy="1131618"/>
          </a:xfrm>
        </p:grpSpPr>
        <p:sp>
          <p:nvSpPr>
            <p:cNvPr id="68" name="Rounded Rectangle 67"/>
            <p:cNvSpPr/>
            <p:nvPr/>
          </p:nvSpPr>
          <p:spPr>
            <a:xfrm>
              <a:off x="6404389" y="52355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74381" y="85012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244196" y="690922"/>
              <a:ext cx="1372528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339499" y="722005"/>
              <a:ext cx="13025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Pseudo IP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19 0.04838 C 0.16432 0.10486 0.24257 0.16134 0.31914 0.12453 C 0.3957 0.0875 0.54557 -0.17292 0.54557 -0.17292 " pathEditMode="relative" ptsTypes="A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registration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66" y="2241370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77" y="4487424"/>
            <a:ext cx="943504" cy="1454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45" y="1322855"/>
            <a:ext cx="943504" cy="1454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56" y="2777424"/>
            <a:ext cx="2875644" cy="1419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413" y="2114367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192656" y="2114911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66470" y="235327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38713" y="2361056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577613" y="2360512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0649856" y="2361056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723670" y="2599417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795913" y="260720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008506" y="2746334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1080749" y="2746878"/>
            <a:ext cx="914400" cy="854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154563" y="2985239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226806" y="2993023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71843" y="3745755"/>
            <a:ext cx="16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r>
              <a:rPr lang="en-US" sz="2200" dirty="0" smtClean="0"/>
              <a:t> store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20682" y="2811799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8584" y="5974651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26480" y="3242685"/>
            <a:ext cx="2065361" cy="1188720"/>
            <a:chOff x="557561" y="1776664"/>
            <a:chExt cx="2065361" cy="1191991"/>
          </a:xfrm>
        </p:grpSpPr>
        <p:sp>
          <p:nvSpPr>
            <p:cNvPr id="5" name="Rounded Rectangle 4"/>
            <p:cNvSpPr/>
            <p:nvPr/>
          </p:nvSpPr>
          <p:spPr>
            <a:xfrm>
              <a:off x="955559" y="1776664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5551" y="1809321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57561" y="2420621"/>
              <a:ext cx="2065360" cy="548034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5696" y="2485935"/>
              <a:ext cx="20472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Tenant server ID</a:t>
              </a:r>
              <a:endParaRPr lang="en-US" sz="2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3790" y="1241150"/>
            <a:ext cx="1652721" cy="1803277"/>
            <a:chOff x="143790" y="1241150"/>
            <a:chExt cx="1652721" cy="1803277"/>
          </a:xfrm>
        </p:grpSpPr>
        <p:sp>
          <p:nvSpPr>
            <p:cNvPr id="55" name="Rounded Rectangle 54"/>
            <p:cNvSpPr/>
            <p:nvPr/>
          </p:nvSpPr>
          <p:spPr>
            <a:xfrm>
              <a:off x="223883" y="1901383"/>
              <a:ext cx="1473094" cy="459129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4888" y="1901383"/>
              <a:ext cx="1392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Client Cert</a:t>
              </a:r>
              <a:endParaRPr lang="en-US" sz="22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43790" y="2585296"/>
              <a:ext cx="1652721" cy="45913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3790" y="2599417"/>
              <a:ext cx="1624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Client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59597" y="1241150"/>
              <a:ext cx="1116742" cy="49169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9589" y="1273717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</p:grpSp>
      <p:sp>
        <p:nvSpPr>
          <p:cNvPr id="27" name="Freeform 26"/>
          <p:cNvSpPr/>
          <p:nvPr/>
        </p:nvSpPr>
        <p:spPr>
          <a:xfrm>
            <a:off x="1502229" y="3314700"/>
            <a:ext cx="2204357" cy="1453243"/>
          </a:xfrm>
          <a:custGeom>
            <a:avLst/>
            <a:gdLst>
              <a:gd name="connsiteX0" fmla="*/ 2204357 w 2204357"/>
              <a:gd name="connsiteY0" fmla="*/ 0 h 1453243"/>
              <a:gd name="connsiteX1" fmla="*/ 1126671 w 2204357"/>
              <a:gd name="connsiteY1" fmla="*/ 342900 h 1453243"/>
              <a:gd name="connsiteX2" fmla="*/ 0 w 2204357"/>
              <a:gd name="connsiteY2" fmla="*/ 1453243 h 145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4357" h="1453243">
                <a:moveTo>
                  <a:pt x="2204357" y="0"/>
                </a:moveTo>
                <a:cubicBezTo>
                  <a:pt x="1849210" y="50346"/>
                  <a:pt x="1494064" y="100693"/>
                  <a:pt x="1126671" y="342900"/>
                </a:cubicBezTo>
                <a:cubicBezTo>
                  <a:pt x="759278" y="585107"/>
                  <a:pt x="0" y="1453243"/>
                  <a:pt x="0" y="1453243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595360" y="54864"/>
            <a:ext cx="1699183" cy="1817095"/>
            <a:chOff x="1936508" y="1241453"/>
            <a:chExt cx="1699183" cy="1817095"/>
          </a:xfrm>
        </p:grpSpPr>
        <p:sp>
          <p:nvSpPr>
            <p:cNvPr id="48" name="Rounded Rectangle 47"/>
            <p:cNvSpPr/>
            <p:nvPr/>
          </p:nvSpPr>
          <p:spPr>
            <a:xfrm>
              <a:off x="2023635" y="1917784"/>
              <a:ext cx="1473094" cy="459129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44640" y="1917784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Cert</a:t>
              </a:r>
              <a:endParaRPr lang="en-US" sz="22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1936508" y="2599417"/>
              <a:ext cx="1652721" cy="45913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36508" y="2613538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131244" y="1241453"/>
              <a:ext cx="1116742" cy="49169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01236" y="1274020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72784" y="100584"/>
            <a:ext cx="1397839" cy="1131618"/>
            <a:chOff x="6244196" y="52355"/>
            <a:chExt cx="1397839" cy="1131618"/>
          </a:xfrm>
        </p:grpSpPr>
        <p:sp>
          <p:nvSpPr>
            <p:cNvPr id="72" name="Rounded Rectangle 71"/>
            <p:cNvSpPr/>
            <p:nvPr/>
          </p:nvSpPr>
          <p:spPr>
            <a:xfrm>
              <a:off x="6404389" y="52355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4381" y="85012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244196" y="690922"/>
              <a:ext cx="1372528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339499" y="722005"/>
              <a:ext cx="13025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Pseudo IP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23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2.08333E-6 0.157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registration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66" y="2241370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77" y="4487424"/>
            <a:ext cx="943504" cy="1454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45" y="1322855"/>
            <a:ext cx="943504" cy="14545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120413" y="2114367"/>
            <a:ext cx="3071587" cy="2082906"/>
            <a:chOff x="9120413" y="2114367"/>
            <a:chExt cx="3071587" cy="20829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71843" y="3745755"/>
            <a:ext cx="16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r>
              <a:rPr lang="en-US" sz="2200" dirty="0" smtClean="0"/>
              <a:t> store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6120682" y="2811799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8584" y="5974651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26480" y="3242685"/>
            <a:ext cx="2065361" cy="1188720"/>
            <a:chOff x="557561" y="1776664"/>
            <a:chExt cx="2065361" cy="1191991"/>
          </a:xfrm>
        </p:grpSpPr>
        <p:sp>
          <p:nvSpPr>
            <p:cNvPr id="5" name="Rounded Rectangle 4"/>
            <p:cNvSpPr/>
            <p:nvPr/>
          </p:nvSpPr>
          <p:spPr>
            <a:xfrm>
              <a:off x="955559" y="1776664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5551" y="1809321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57561" y="2420621"/>
              <a:ext cx="2065360" cy="548034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5696" y="2485935"/>
              <a:ext cx="20472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Tenant server ID</a:t>
              </a:r>
              <a:endParaRPr lang="en-US" sz="2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3790" y="2318837"/>
            <a:ext cx="1652721" cy="1803277"/>
            <a:chOff x="143790" y="1241150"/>
            <a:chExt cx="1652721" cy="1803277"/>
          </a:xfrm>
        </p:grpSpPr>
        <p:sp>
          <p:nvSpPr>
            <p:cNvPr id="55" name="Rounded Rectangle 54"/>
            <p:cNvSpPr/>
            <p:nvPr/>
          </p:nvSpPr>
          <p:spPr>
            <a:xfrm>
              <a:off x="223883" y="1901383"/>
              <a:ext cx="1473094" cy="459129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4888" y="1901383"/>
              <a:ext cx="1392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Client Cert</a:t>
              </a:r>
              <a:endParaRPr lang="en-US" sz="22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43790" y="2585296"/>
              <a:ext cx="1652721" cy="45913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3790" y="2599417"/>
              <a:ext cx="16244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Client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59597" y="1241150"/>
              <a:ext cx="1116742" cy="49169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9589" y="1273717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595360" y="54864"/>
            <a:ext cx="1699183" cy="1817095"/>
            <a:chOff x="1936508" y="1241453"/>
            <a:chExt cx="1699183" cy="1817095"/>
          </a:xfrm>
        </p:grpSpPr>
        <p:sp>
          <p:nvSpPr>
            <p:cNvPr id="48" name="Rounded Rectangle 47"/>
            <p:cNvSpPr/>
            <p:nvPr/>
          </p:nvSpPr>
          <p:spPr>
            <a:xfrm>
              <a:off x="2023635" y="1917784"/>
              <a:ext cx="1473094" cy="459129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44640" y="1917784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Cert</a:t>
              </a:r>
              <a:endParaRPr lang="en-US" sz="22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1936508" y="2599417"/>
              <a:ext cx="1652721" cy="45913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36508" y="2613538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131244" y="1241453"/>
              <a:ext cx="1116742" cy="49169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01236" y="1274020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272784" y="100584"/>
            <a:ext cx="1397839" cy="1131618"/>
            <a:chOff x="6244196" y="52355"/>
            <a:chExt cx="1397839" cy="1131618"/>
          </a:xfrm>
        </p:grpSpPr>
        <p:sp>
          <p:nvSpPr>
            <p:cNvPr id="67" name="Rounded Rectangle 66"/>
            <p:cNvSpPr/>
            <p:nvPr/>
          </p:nvSpPr>
          <p:spPr>
            <a:xfrm>
              <a:off x="6404389" y="52355"/>
              <a:ext cx="1116742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74381" y="85012"/>
              <a:ext cx="10286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244196" y="690922"/>
              <a:ext cx="1372528" cy="493051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339499" y="722005"/>
              <a:ext cx="13025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Pseudo IP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46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1828800" y="4111082"/>
            <a:ext cx="8735786" cy="1065075"/>
          </a:xfrm>
          <a:custGeom>
            <a:avLst/>
            <a:gdLst>
              <a:gd name="connsiteX0" fmla="*/ 8735786 w 8735786"/>
              <a:gd name="connsiteY0" fmla="*/ 1065075 h 1065075"/>
              <a:gd name="connsiteX1" fmla="*/ 3690257 w 8735786"/>
              <a:gd name="connsiteY1" fmla="*/ 3718 h 1065075"/>
              <a:gd name="connsiteX2" fmla="*/ 0 w 8735786"/>
              <a:gd name="connsiteY2" fmla="*/ 689518 h 106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5786" h="1065075">
                <a:moveTo>
                  <a:pt x="8735786" y="1065075"/>
                </a:moveTo>
                <a:cubicBezTo>
                  <a:pt x="6941003" y="565693"/>
                  <a:pt x="5146221" y="66311"/>
                  <a:pt x="3690257" y="3718"/>
                </a:cubicBezTo>
                <a:cubicBezTo>
                  <a:pt x="2234293" y="-58875"/>
                  <a:pt x="0" y="689518"/>
                  <a:pt x="0" y="689518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649186" y="5110843"/>
            <a:ext cx="9013371" cy="1325408"/>
          </a:xfrm>
          <a:custGeom>
            <a:avLst/>
            <a:gdLst>
              <a:gd name="connsiteX0" fmla="*/ 0 w 9013371"/>
              <a:gd name="connsiteY0" fmla="*/ 0 h 1325408"/>
              <a:gd name="connsiteX1" fmla="*/ 4441371 w 9013371"/>
              <a:gd name="connsiteY1" fmla="*/ 1322614 h 1325408"/>
              <a:gd name="connsiteX2" fmla="*/ 9013371 w 9013371"/>
              <a:gd name="connsiteY2" fmla="*/ 375557 h 132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3371" h="1325408">
                <a:moveTo>
                  <a:pt x="0" y="0"/>
                </a:moveTo>
                <a:cubicBezTo>
                  <a:pt x="1469571" y="630010"/>
                  <a:pt x="2939143" y="1260021"/>
                  <a:pt x="4441371" y="1322614"/>
                </a:cubicBezTo>
                <a:cubicBezTo>
                  <a:pt x="5943599" y="1385207"/>
                  <a:pt x="9013371" y="375557"/>
                  <a:pt x="9013371" y="3755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730829" y="3102429"/>
            <a:ext cx="3804557" cy="1012371"/>
          </a:xfrm>
          <a:custGeom>
            <a:avLst/>
            <a:gdLst>
              <a:gd name="connsiteX0" fmla="*/ 3804557 w 3804557"/>
              <a:gd name="connsiteY0" fmla="*/ 0 h 1012371"/>
              <a:gd name="connsiteX1" fmla="*/ 2432957 w 3804557"/>
              <a:gd name="connsiteY1" fmla="*/ 522514 h 1012371"/>
              <a:gd name="connsiteX2" fmla="*/ 0 w 3804557"/>
              <a:gd name="connsiteY2" fmla="*/ 1012371 h 10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4557" h="1012371">
                <a:moveTo>
                  <a:pt x="3804557" y="0"/>
                </a:moveTo>
                <a:cubicBezTo>
                  <a:pt x="3435803" y="176893"/>
                  <a:pt x="3067050" y="353786"/>
                  <a:pt x="2432957" y="522514"/>
                </a:cubicBezTo>
                <a:cubicBezTo>
                  <a:pt x="1798864" y="691242"/>
                  <a:pt x="0" y="1012371"/>
                  <a:pt x="0" y="1012371"/>
                </a:cubicBez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485900" y="2645229"/>
            <a:ext cx="4049486" cy="1224642"/>
          </a:xfrm>
          <a:custGeom>
            <a:avLst/>
            <a:gdLst>
              <a:gd name="connsiteX0" fmla="*/ 0 w 4049486"/>
              <a:gd name="connsiteY0" fmla="*/ 1224642 h 1224642"/>
              <a:gd name="connsiteX1" fmla="*/ 1224643 w 4049486"/>
              <a:gd name="connsiteY1" fmla="*/ 228600 h 1224642"/>
              <a:gd name="connsiteX2" fmla="*/ 4049486 w 4049486"/>
              <a:gd name="connsiteY2" fmla="*/ 0 h 122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9486" h="1224642">
                <a:moveTo>
                  <a:pt x="0" y="1224642"/>
                </a:moveTo>
                <a:cubicBezTo>
                  <a:pt x="274864" y="828674"/>
                  <a:pt x="549729" y="432707"/>
                  <a:pt x="1224643" y="228600"/>
                </a:cubicBezTo>
                <a:cubicBezTo>
                  <a:pt x="1899557" y="24493"/>
                  <a:pt x="4049486" y="0"/>
                  <a:pt x="4049486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1891" y="484910"/>
            <a:ext cx="2617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891" y="1496290"/>
            <a:ext cx="10593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User’s privacy is not well protected with the normal HTTPS connection.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3" y="3814973"/>
            <a:ext cx="1342852" cy="139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74" y="2035869"/>
            <a:ext cx="943504" cy="1454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10" y="4294413"/>
            <a:ext cx="806987" cy="124410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119003" y="2405541"/>
            <a:ext cx="2397331" cy="1374009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73556" y="2519745"/>
            <a:ext cx="1424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DNS query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19003" y="2932140"/>
            <a:ext cx="2174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Query name: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www.example.com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298647" y="3964700"/>
            <a:ext cx="4975981" cy="272596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47635" y="4164199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IP</a:t>
            </a:r>
            <a:endParaRPr lang="en-US" sz="2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833257" y="4100957"/>
            <a:ext cx="4269079" cy="2120228"/>
          </a:xfrm>
          <a:prstGeom prst="roundRect">
            <a:avLst/>
          </a:prstGeom>
          <a:solidFill>
            <a:srgbClr val="EBEBE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70143" y="4191819"/>
            <a:ext cx="1082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TCP</a:t>
            </a:r>
          </a:p>
          <a:p>
            <a:r>
              <a:rPr lang="en-US" sz="2200" b="1" dirty="0" smtClean="0"/>
              <a:t>TLS/SSL</a:t>
            </a:r>
            <a:endParaRPr lang="en-US" sz="22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6189377" y="4244844"/>
            <a:ext cx="2742351" cy="823124"/>
          </a:xfrm>
          <a:prstGeom prst="roundRect">
            <a:avLst/>
          </a:prstGeom>
          <a:solidFill>
            <a:srgbClr val="A5A5A5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321786" y="4431828"/>
            <a:ext cx="2358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smtClean="0"/>
              <a:t>Encrypted payload</a:t>
            </a:r>
            <a:endParaRPr lang="en-US" sz="2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64563" y="6290550"/>
            <a:ext cx="312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 address: </a:t>
            </a:r>
            <a:r>
              <a:rPr lang="en-US" sz="2000" dirty="0" smtClean="0">
                <a:solidFill>
                  <a:srgbClr val="FF0000"/>
                </a:solidFill>
              </a:rPr>
              <a:t>111.111.111.111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674" y="5153663"/>
            <a:ext cx="42436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SNI: </a:t>
            </a:r>
            <a:r>
              <a:rPr lang="en-US" sz="2000" dirty="0" err="1" smtClean="0">
                <a:solidFill>
                  <a:srgbClr val="FF0000"/>
                </a:solidFill>
              </a:rPr>
              <a:t>example.com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Certificate subject name: </a:t>
            </a:r>
            <a:r>
              <a:rPr lang="en-US" sz="2000" dirty="0" err="1" smtClean="0">
                <a:solidFill>
                  <a:srgbClr val="FF0000"/>
                </a:solidFill>
              </a:rPr>
              <a:t>example.com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Pub key: </a:t>
            </a:r>
            <a:r>
              <a:rPr lang="en-US" sz="2000" dirty="0" smtClean="0">
                <a:solidFill>
                  <a:srgbClr val="FF0000"/>
                </a:solidFill>
              </a:rPr>
              <a:t>E58B2C78</a:t>
            </a:r>
            <a:r>
              <a:rPr lang="mr-IN" sz="2000" dirty="0" smtClean="0">
                <a:solidFill>
                  <a:srgbClr val="FF0000"/>
                </a:solidFill>
              </a:rPr>
              <a:t>…</a:t>
            </a:r>
            <a:r>
              <a:rPr lang="en-US" sz="2000" dirty="0" smtClean="0">
                <a:solidFill>
                  <a:srgbClr val="FF0000"/>
                </a:solidFill>
              </a:rPr>
              <a:t>..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2" name="Rounded Rectangle 31"/>
          <p:cNvSpPr/>
          <p:nvPr/>
        </p:nvSpPr>
        <p:spPr>
          <a:xfrm>
            <a:off x="5857365" y="5300689"/>
            <a:ext cx="2065360" cy="845104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75499" y="5683566"/>
            <a:ext cx="2047226" cy="42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Tenant server ID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5737" y="5339021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03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85900" y="1975757"/>
            <a:ext cx="3184071" cy="2743200"/>
          </a:xfrm>
          <a:custGeom>
            <a:avLst/>
            <a:gdLst>
              <a:gd name="connsiteX0" fmla="*/ 0 w 3184071"/>
              <a:gd name="connsiteY0" fmla="*/ 2743200 h 2743200"/>
              <a:gd name="connsiteX1" fmla="*/ 914400 w 3184071"/>
              <a:gd name="connsiteY1" fmla="*/ 996043 h 2743200"/>
              <a:gd name="connsiteX2" fmla="*/ 3184071 w 3184071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743200">
                <a:moveTo>
                  <a:pt x="0" y="2743200"/>
                </a:moveTo>
                <a:cubicBezTo>
                  <a:pt x="191861" y="2098221"/>
                  <a:pt x="383722" y="1453243"/>
                  <a:pt x="914400" y="996043"/>
                </a:cubicBezTo>
                <a:cubicBezTo>
                  <a:pt x="1445078" y="538843"/>
                  <a:pt x="3184071" y="0"/>
                  <a:pt x="3184071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2" name="Rounded Rectangle 31"/>
          <p:cNvSpPr/>
          <p:nvPr/>
        </p:nvSpPr>
        <p:spPr>
          <a:xfrm>
            <a:off x="5857365" y="5300689"/>
            <a:ext cx="2065360" cy="845104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75499" y="5683566"/>
            <a:ext cx="2047226" cy="42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Tenant server ID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5737" y="5339021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2007610" y="2427078"/>
            <a:ext cx="170053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(1) DNS query: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PoPSiCl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86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85900" y="1975757"/>
            <a:ext cx="3184071" cy="2743200"/>
          </a:xfrm>
          <a:custGeom>
            <a:avLst/>
            <a:gdLst>
              <a:gd name="connsiteX0" fmla="*/ 0 w 3184071"/>
              <a:gd name="connsiteY0" fmla="*/ 2743200 h 2743200"/>
              <a:gd name="connsiteX1" fmla="*/ 914400 w 3184071"/>
              <a:gd name="connsiteY1" fmla="*/ 996043 h 2743200"/>
              <a:gd name="connsiteX2" fmla="*/ 3184071 w 3184071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743200">
                <a:moveTo>
                  <a:pt x="0" y="2743200"/>
                </a:moveTo>
                <a:cubicBezTo>
                  <a:pt x="191861" y="2098221"/>
                  <a:pt x="383722" y="1453243"/>
                  <a:pt x="914400" y="996043"/>
                </a:cubicBezTo>
                <a:cubicBezTo>
                  <a:pt x="1445078" y="538843"/>
                  <a:pt x="3184071" y="0"/>
                  <a:pt x="31840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2" name="Rounded Rectangle 31"/>
          <p:cNvSpPr/>
          <p:nvPr/>
        </p:nvSpPr>
        <p:spPr>
          <a:xfrm>
            <a:off x="5857365" y="5300689"/>
            <a:ext cx="2065360" cy="845104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75499" y="5683566"/>
            <a:ext cx="2047226" cy="42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Tenant server ID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5737" y="5339021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2007610" y="2427078"/>
            <a:ext cx="170053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DNS query:</a:t>
            </a:r>
          </a:p>
          <a:p>
            <a:r>
              <a:rPr lang="en-US" sz="2000" dirty="0" err="1" smtClean="0"/>
              <a:t>PoPSiCl</a:t>
            </a:r>
            <a:endParaRPr lang="en-US" sz="2000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  <p:sp>
        <p:nvSpPr>
          <p:cNvPr id="62" name="Freeform 61"/>
          <p:cNvSpPr/>
          <p:nvPr/>
        </p:nvSpPr>
        <p:spPr>
          <a:xfrm>
            <a:off x="1616529" y="2253343"/>
            <a:ext cx="3102428" cy="2547257"/>
          </a:xfrm>
          <a:custGeom>
            <a:avLst/>
            <a:gdLst>
              <a:gd name="connsiteX0" fmla="*/ 3102428 w 3102428"/>
              <a:gd name="connsiteY0" fmla="*/ 0 h 2547257"/>
              <a:gd name="connsiteX1" fmla="*/ 1975757 w 3102428"/>
              <a:gd name="connsiteY1" fmla="*/ 1110343 h 2547257"/>
              <a:gd name="connsiteX2" fmla="*/ 0 w 3102428"/>
              <a:gd name="connsiteY2" fmla="*/ 2547257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428" h="2547257">
                <a:moveTo>
                  <a:pt x="3102428" y="0"/>
                </a:moveTo>
                <a:cubicBezTo>
                  <a:pt x="2797628" y="342900"/>
                  <a:pt x="2492828" y="685800"/>
                  <a:pt x="1975757" y="1110343"/>
                </a:cubicBezTo>
                <a:cubicBezTo>
                  <a:pt x="1458686" y="1534886"/>
                  <a:pt x="0" y="2547257"/>
                  <a:pt x="0" y="2547257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462629" y="3229022"/>
            <a:ext cx="20456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(2) DNS response: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Pseudo IP</a:t>
            </a:r>
          </a:p>
        </p:txBody>
      </p:sp>
    </p:spTree>
    <p:extLst>
      <p:ext uri="{BB962C8B-B14F-4D97-AF65-F5344CB8AC3E}">
        <p14:creationId xmlns:p14="http://schemas.microsoft.com/office/powerpoint/2010/main" val="90125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85900" y="1975757"/>
            <a:ext cx="3184071" cy="2743200"/>
          </a:xfrm>
          <a:custGeom>
            <a:avLst/>
            <a:gdLst>
              <a:gd name="connsiteX0" fmla="*/ 0 w 3184071"/>
              <a:gd name="connsiteY0" fmla="*/ 2743200 h 2743200"/>
              <a:gd name="connsiteX1" fmla="*/ 914400 w 3184071"/>
              <a:gd name="connsiteY1" fmla="*/ 996043 h 2743200"/>
              <a:gd name="connsiteX2" fmla="*/ 3184071 w 3184071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743200">
                <a:moveTo>
                  <a:pt x="0" y="2743200"/>
                </a:moveTo>
                <a:cubicBezTo>
                  <a:pt x="191861" y="2098221"/>
                  <a:pt x="383722" y="1453243"/>
                  <a:pt x="914400" y="996043"/>
                </a:cubicBezTo>
                <a:cubicBezTo>
                  <a:pt x="1445078" y="538843"/>
                  <a:pt x="3184071" y="0"/>
                  <a:pt x="31840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2" name="Rounded Rectangle 31"/>
          <p:cNvSpPr/>
          <p:nvPr/>
        </p:nvSpPr>
        <p:spPr>
          <a:xfrm>
            <a:off x="5857365" y="5300689"/>
            <a:ext cx="2065360" cy="845104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75499" y="5683566"/>
            <a:ext cx="2047226" cy="42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Tenant server ID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5737" y="5339021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2007610" y="2427078"/>
            <a:ext cx="170053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DNS query:</a:t>
            </a:r>
          </a:p>
          <a:p>
            <a:r>
              <a:rPr lang="en-US" sz="2000" dirty="0" err="1" smtClean="0"/>
              <a:t>PoPSiCl</a:t>
            </a:r>
            <a:endParaRPr lang="en-US" sz="2000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  <p:sp>
        <p:nvSpPr>
          <p:cNvPr id="62" name="Freeform 61"/>
          <p:cNvSpPr/>
          <p:nvPr/>
        </p:nvSpPr>
        <p:spPr>
          <a:xfrm>
            <a:off x="1616529" y="2253343"/>
            <a:ext cx="3102428" cy="2547257"/>
          </a:xfrm>
          <a:custGeom>
            <a:avLst/>
            <a:gdLst>
              <a:gd name="connsiteX0" fmla="*/ 3102428 w 3102428"/>
              <a:gd name="connsiteY0" fmla="*/ 0 h 2547257"/>
              <a:gd name="connsiteX1" fmla="*/ 1975757 w 3102428"/>
              <a:gd name="connsiteY1" fmla="*/ 1110343 h 2547257"/>
              <a:gd name="connsiteX2" fmla="*/ 0 w 3102428"/>
              <a:gd name="connsiteY2" fmla="*/ 2547257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428" h="2547257">
                <a:moveTo>
                  <a:pt x="3102428" y="0"/>
                </a:moveTo>
                <a:cubicBezTo>
                  <a:pt x="2797628" y="342900"/>
                  <a:pt x="2492828" y="685800"/>
                  <a:pt x="1975757" y="1110343"/>
                </a:cubicBezTo>
                <a:cubicBezTo>
                  <a:pt x="1458686" y="1534886"/>
                  <a:pt x="0" y="2547257"/>
                  <a:pt x="0" y="25472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462629" y="3229022"/>
            <a:ext cx="20456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 DNS response:</a:t>
            </a:r>
          </a:p>
          <a:p>
            <a:r>
              <a:rPr lang="en-US" sz="2000" dirty="0" smtClean="0"/>
              <a:t>Pseudo IP</a:t>
            </a:r>
          </a:p>
        </p:txBody>
      </p:sp>
      <p:sp>
        <p:nvSpPr>
          <p:cNvPr id="64" name="Freeform 63"/>
          <p:cNvSpPr/>
          <p:nvPr/>
        </p:nvSpPr>
        <p:spPr>
          <a:xfrm>
            <a:off x="1796143" y="3806577"/>
            <a:ext cx="5355771" cy="1550572"/>
          </a:xfrm>
          <a:custGeom>
            <a:avLst/>
            <a:gdLst>
              <a:gd name="connsiteX0" fmla="*/ 0 w 5355771"/>
              <a:gd name="connsiteY0" fmla="*/ 1550572 h 1550572"/>
              <a:gd name="connsiteX1" fmla="*/ 3429000 w 5355771"/>
              <a:gd name="connsiteY1" fmla="*/ 129986 h 1550572"/>
              <a:gd name="connsiteX2" fmla="*/ 5355771 w 5355771"/>
              <a:gd name="connsiteY2" fmla="*/ 64672 h 15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5771" h="1550572">
                <a:moveTo>
                  <a:pt x="0" y="1550572"/>
                </a:moveTo>
                <a:cubicBezTo>
                  <a:pt x="1268186" y="964104"/>
                  <a:pt x="2536372" y="377636"/>
                  <a:pt x="3429000" y="129986"/>
                </a:cubicBezTo>
                <a:cubicBezTo>
                  <a:pt x="4321628" y="-117664"/>
                  <a:pt x="5355771" y="64672"/>
                  <a:pt x="5355771" y="64672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708721" y="4031161"/>
            <a:ext cx="15465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(3) Pseudo IP</a:t>
            </a:r>
          </a:p>
        </p:txBody>
      </p:sp>
    </p:spTree>
    <p:extLst>
      <p:ext uri="{BB962C8B-B14F-4D97-AF65-F5344CB8AC3E}">
        <p14:creationId xmlns:p14="http://schemas.microsoft.com/office/powerpoint/2010/main" val="4174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85900" y="1975757"/>
            <a:ext cx="3184071" cy="2743200"/>
          </a:xfrm>
          <a:custGeom>
            <a:avLst/>
            <a:gdLst>
              <a:gd name="connsiteX0" fmla="*/ 0 w 3184071"/>
              <a:gd name="connsiteY0" fmla="*/ 2743200 h 2743200"/>
              <a:gd name="connsiteX1" fmla="*/ 914400 w 3184071"/>
              <a:gd name="connsiteY1" fmla="*/ 996043 h 2743200"/>
              <a:gd name="connsiteX2" fmla="*/ 3184071 w 3184071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743200">
                <a:moveTo>
                  <a:pt x="0" y="2743200"/>
                </a:moveTo>
                <a:cubicBezTo>
                  <a:pt x="191861" y="2098221"/>
                  <a:pt x="383722" y="1453243"/>
                  <a:pt x="914400" y="996043"/>
                </a:cubicBezTo>
                <a:cubicBezTo>
                  <a:pt x="1445078" y="538843"/>
                  <a:pt x="3184071" y="0"/>
                  <a:pt x="31840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2" name="Rounded Rectangle 31"/>
          <p:cNvSpPr/>
          <p:nvPr/>
        </p:nvSpPr>
        <p:spPr>
          <a:xfrm>
            <a:off x="5857365" y="5300689"/>
            <a:ext cx="2065360" cy="845104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75499" y="5683566"/>
            <a:ext cx="2047226" cy="42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Tenant server ID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5737" y="5339021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2007610" y="2427078"/>
            <a:ext cx="170053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DNS query:</a:t>
            </a:r>
          </a:p>
          <a:p>
            <a:r>
              <a:rPr lang="en-US" sz="2000" dirty="0" err="1" smtClean="0"/>
              <a:t>PoPSiCl</a:t>
            </a:r>
            <a:endParaRPr lang="en-US" sz="2000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  <p:sp>
        <p:nvSpPr>
          <p:cNvPr id="62" name="Freeform 61"/>
          <p:cNvSpPr/>
          <p:nvPr/>
        </p:nvSpPr>
        <p:spPr>
          <a:xfrm>
            <a:off x="1616529" y="2253343"/>
            <a:ext cx="3102428" cy="2547257"/>
          </a:xfrm>
          <a:custGeom>
            <a:avLst/>
            <a:gdLst>
              <a:gd name="connsiteX0" fmla="*/ 3102428 w 3102428"/>
              <a:gd name="connsiteY0" fmla="*/ 0 h 2547257"/>
              <a:gd name="connsiteX1" fmla="*/ 1975757 w 3102428"/>
              <a:gd name="connsiteY1" fmla="*/ 1110343 h 2547257"/>
              <a:gd name="connsiteX2" fmla="*/ 0 w 3102428"/>
              <a:gd name="connsiteY2" fmla="*/ 2547257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428" h="2547257">
                <a:moveTo>
                  <a:pt x="3102428" y="0"/>
                </a:moveTo>
                <a:cubicBezTo>
                  <a:pt x="2797628" y="342900"/>
                  <a:pt x="2492828" y="685800"/>
                  <a:pt x="1975757" y="1110343"/>
                </a:cubicBezTo>
                <a:cubicBezTo>
                  <a:pt x="1458686" y="1534886"/>
                  <a:pt x="0" y="2547257"/>
                  <a:pt x="0" y="25472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462629" y="3229022"/>
            <a:ext cx="20456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 DNS response:</a:t>
            </a:r>
          </a:p>
          <a:p>
            <a:r>
              <a:rPr lang="en-US" sz="2000" dirty="0" smtClean="0"/>
              <a:t>Pseudo IP</a:t>
            </a:r>
          </a:p>
        </p:txBody>
      </p:sp>
      <p:sp>
        <p:nvSpPr>
          <p:cNvPr id="64" name="Freeform 63"/>
          <p:cNvSpPr/>
          <p:nvPr/>
        </p:nvSpPr>
        <p:spPr>
          <a:xfrm>
            <a:off x="1796143" y="3806577"/>
            <a:ext cx="5355771" cy="1550572"/>
          </a:xfrm>
          <a:custGeom>
            <a:avLst/>
            <a:gdLst>
              <a:gd name="connsiteX0" fmla="*/ 0 w 5355771"/>
              <a:gd name="connsiteY0" fmla="*/ 1550572 h 1550572"/>
              <a:gd name="connsiteX1" fmla="*/ 3429000 w 5355771"/>
              <a:gd name="connsiteY1" fmla="*/ 129986 h 1550572"/>
              <a:gd name="connsiteX2" fmla="*/ 5355771 w 5355771"/>
              <a:gd name="connsiteY2" fmla="*/ 64672 h 15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5771" h="1550572">
                <a:moveTo>
                  <a:pt x="0" y="1550572"/>
                </a:moveTo>
                <a:cubicBezTo>
                  <a:pt x="1268186" y="964104"/>
                  <a:pt x="2536372" y="377636"/>
                  <a:pt x="3429000" y="129986"/>
                </a:cubicBezTo>
                <a:cubicBezTo>
                  <a:pt x="4321628" y="-117664"/>
                  <a:pt x="5355771" y="64672"/>
                  <a:pt x="5355771" y="646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708721" y="4031161"/>
            <a:ext cx="15465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(3) Pseudo </a:t>
            </a:r>
            <a:r>
              <a:rPr lang="en-US" sz="2000" dirty="0" smtClean="0"/>
              <a:t>IP</a:t>
            </a:r>
          </a:p>
        </p:txBody>
      </p:sp>
      <p:sp>
        <p:nvSpPr>
          <p:cNvPr id="66" name="Freeform 65"/>
          <p:cNvSpPr/>
          <p:nvPr/>
        </p:nvSpPr>
        <p:spPr>
          <a:xfrm>
            <a:off x="5257800" y="4098471"/>
            <a:ext cx="1845129" cy="783772"/>
          </a:xfrm>
          <a:custGeom>
            <a:avLst/>
            <a:gdLst>
              <a:gd name="connsiteX0" fmla="*/ 1845129 w 1845129"/>
              <a:gd name="connsiteY0" fmla="*/ 0 h 783772"/>
              <a:gd name="connsiteX1" fmla="*/ 636814 w 1845129"/>
              <a:gd name="connsiteY1" fmla="*/ 244929 h 783772"/>
              <a:gd name="connsiteX2" fmla="*/ 0 w 1845129"/>
              <a:gd name="connsiteY2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5129" h="783772">
                <a:moveTo>
                  <a:pt x="1845129" y="0"/>
                </a:moveTo>
                <a:cubicBezTo>
                  <a:pt x="1394732" y="57150"/>
                  <a:pt x="944335" y="114300"/>
                  <a:pt x="636814" y="244929"/>
                </a:cubicBezTo>
                <a:cubicBezTo>
                  <a:pt x="329293" y="375558"/>
                  <a:pt x="0" y="783772"/>
                  <a:pt x="0" y="783772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426095" y="4104768"/>
            <a:ext cx="13947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(4) Forward</a:t>
            </a:r>
          </a:p>
        </p:txBody>
      </p:sp>
    </p:spTree>
    <p:extLst>
      <p:ext uri="{BB962C8B-B14F-4D97-AF65-F5344CB8AC3E}">
        <p14:creationId xmlns:p14="http://schemas.microsoft.com/office/powerpoint/2010/main" val="16276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85900" y="1975757"/>
            <a:ext cx="3184071" cy="2743200"/>
          </a:xfrm>
          <a:custGeom>
            <a:avLst/>
            <a:gdLst>
              <a:gd name="connsiteX0" fmla="*/ 0 w 3184071"/>
              <a:gd name="connsiteY0" fmla="*/ 2743200 h 2743200"/>
              <a:gd name="connsiteX1" fmla="*/ 914400 w 3184071"/>
              <a:gd name="connsiteY1" fmla="*/ 996043 h 2743200"/>
              <a:gd name="connsiteX2" fmla="*/ 3184071 w 3184071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743200">
                <a:moveTo>
                  <a:pt x="0" y="2743200"/>
                </a:moveTo>
                <a:cubicBezTo>
                  <a:pt x="191861" y="2098221"/>
                  <a:pt x="383722" y="1453243"/>
                  <a:pt x="914400" y="996043"/>
                </a:cubicBezTo>
                <a:cubicBezTo>
                  <a:pt x="1445078" y="538843"/>
                  <a:pt x="3184071" y="0"/>
                  <a:pt x="31840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2" name="Rounded Rectangle 31"/>
          <p:cNvSpPr/>
          <p:nvPr/>
        </p:nvSpPr>
        <p:spPr>
          <a:xfrm>
            <a:off x="5857365" y="5300689"/>
            <a:ext cx="2065360" cy="845104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75499" y="5683566"/>
            <a:ext cx="2047226" cy="42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Tenant server ID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5737" y="5339021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2007610" y="2427078"/>
            <a:ext cx="170053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DNS query:</a:t>
            </a:r>
          </a:p>
          <a:p>
            <a:r>
              <a:rPr lang="en-US" sz="2000" dirty="0" err="1" smtClean="0"/>
              <a:t>PoPSiCl</a:t>
            </a:r>
            <a:endParaRPr lang="en-US" sz="2000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  <p:sp>
        <p:nvSpPr>
          <p:cNvPr id="62" name="Freeform 61"/>
          <p:cNvSpPr/>
          <p:nvPr/>
        </p:nvSpPr>
        <p:spPr>
          <a:xfrm>
            <a:off x="1616529" y="2253343"/>
            <a:ext cx="3102428" cy="2547257"/>
          </a:xfrm>
          <a:custGeom>
            <a:avLst/>
            <a:gdLst>
              <a:gd name="connsiteX0" fmla="*/ 3102428 w 3102428"/>
              <a:gd name="connsiteY0" fmla="*/ 0 h 2547257"/>
              <a:gd name="connsiteX1" fmla="*/ 1975757 w 3102428"/>
              <a:gd name="connsiteY1" fmla="*/ 1110343 h 2547257"/>
              <a:gd name="connsiteX2" fmla="*/ 0 w 3102428"/>
              <a:gd name="connsiteY2" fmla="*/ 2547257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428" h="2547257">
                <a:moveTo>
                  <a:pt x="3102428" y="0"/>
                </a:moveTo>
                <a:cubicBezTo>
                  <a:pt x="2797628" y="342900"/>
                  <a:pt x="2492828" y="685800"/>
                  <a:pt x="1975757" y="1110343"/>
                </a:cubicBezTo>
                <a:cubicBezTo>
                  <a:pt x="1458686" y="1534886"/>
                  <a:pt x="0" y="2547257"/>
                  <a:pt x="0" y="25472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462629" y="3229022"/>
            <a:ext cx="20456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 DNS response:</a:t>
            </a:r>
          </a:p>
          <a:p>
            <a:r>
              <a:rPr lang="en-US" sz="2000" dirty="0" smtClean="0"/>
              <a:t>Pseudo IP</a:t>
            </a:r>
          </a:p>
        </p:txBody>
      </p:sp>
      <p:sp>
        <p:nvSpPr>
          <p:cNvPr id="64" name="Freeform 63"/>
          <p:cNvSpPr/>
          <p:nvPr/>
        </p:nvSpPr>
        <p:spPr>
          <a:xfrm>
            <a:off x="1796143" y="3806577"/>
            <a:ext cx="5355771" cy="1550572"/>
          </a:xfrm>
          <a:custGeom>
            <a:avLst/>
            <a:gdLst>
              <a:gd name="connsiteX0" fmla="*/ 0 w 5355771"/>
              <a:gd name="connsiteY0" fmla="*/ 1550572 h 1550572"/>
              <a:gd name="connsiteX1" fmla="*/ 3429000 w 5355771"/>
              <a:gd name="connsiteY1" fmla="*/ 129986 h 1550572"/>
              <a:gd name="connsiteX2" fmla="*/ 5355771 w 5355771"/>
              <a:gd name="connsiteY2" fmla="*/ 64672 h 15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5771" h="1550572">
                <a:moveTo>
                  <a:pt x="0" y="1550572"/>
                </a:moveTo>
                <a:cubicBezTo>
                  <a:pt x="1268186" y="964104"/>
                  <a:pt x="2536372" y="377636"/>
                  <a:pt x="3429000" y="129986"/>
                </a:cubicBezTo>
                <a:cubicBezTo>
                  <a:pt x="4321628" y="-117664"/>
                  <a:pt x="5355771" y="64672"/>
                  <a:pt x="5355771" y="646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708721" y="4031161"/>
            <a:ext cx="15465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(3) Pseudo </a:t>
            </a:r>
            <a:r>
              <a:rPr lang="en-US" sz="2000" dirty="0" smtClean="0"/>
              <a:t>IP</a:t>
            </a:r>
          </a:p>
        </p:txBody>
      </p:sp>
      <p:sp>
        <p:nvSpPr>
          <p:cNvPr id="66" name="Freeform 65"/>
          <p:cNvSpPr/>
          <p:nvPr/>
        </p:nvSpPr>
        <p:spPr>
          <a:xfrm>
            <a:off x="5257800" y="4098471"/>
            <a:ext cx="1845129" cy="783772"/>
          </a:xfrm>
          <a:custGeom>
            <a:avLst/>
            <a:gdLst>
              <a:gd name="connsiteX0" fmla="*/ 1845129 w 1845129"/>
              <a:gd name="connsiteY0" fmla="*/ 0 h 783772"/>
              <a:gd name="connsiteX1" fmla="*/ 636814 w 1845129"/>
              <a:gd name="connsiteY1" fmla="*/ 244929 h 783772"/>
              <a:gd name="connsiteX2" fmla="*/ 0 w 1845129"/>
              <a:gd name="connsiteY2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5129" h="783772">
                <a:moveTo>
                  <a:pt x="1845129" y="0"/>
                </a:moveTo>
                <a:cubicBezTo>
                  <a:pt x="1394732" y="57150"/>
                  <a:pt x="944335" y="114300"/>
                  <a:pt x="636814" y="244929"/>
                </a:cubicBezTo>
                <a:cubicBezTo>
                  <a:pt x="329293" y="375558"/>
                  <a:pt x="0" y="783772"/>
                  <a:pt x="0" y="7837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426095" y="4104768"/>
            <a:ext cx="13947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(4) Forward</a:t>
            </a:r>
          </a:p>
        </p:txBody>
      </p:sp>
      <p:sp>
        <p:nvSpPr>
          <p:cNvPr id="68" name="Freeform 67"/>
          <p:cNvSpPr/>
          <p:nvPr/>
        </p:nvSpPr>
        <p:spPr>
          <a:xfrm>
            <a:off x="1649186" y="5747657"/>
            <a:ext cx="2824843" cy="417430"/>
          </a:xfrm>
          <a:custGeom>
            <a:avLst/>
            <a:gdLst>
              <a:gd name="connsiteX0" fmla="*/ 2824843 w 2824843"/>
              <a:gd name="connsiteY0" fmla="*/ 244929 h 417430"/>
              <a:gd name="connsiteX1" fmla="*/ 1698171 w 2824843"/>
              <a:gd name="connsiteY1" fmla="*/ 408214 h 417430"/>
              <a:gd name="connsiteX2" fmla="*/ 0 w 2824843"/>
              <a:gd name="connsiteY2" fmla="*/ 0 h 4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4843" h="417430">
                <a:moveTo>
                  <a:pt x="2824843" y="244929"/>
                </a:moveTo>
                <a:cubicBezTo>
                  <a:pt x="2496910" y="346982"/>
                  <a:pt x="2168978" y="449035"/>
                  <a:pt x="1698171" y="408214"/>
                </a:cubicBezTo>
                <a:cubicBezTo>
                  <a:pt x="1227364" y="367393"/>
                  <a:pt x="0" y="0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44397" y="5668156"/>
            <a:ext cx="19230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(5) Establish TCP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(via SDN switch)</a:t>
            </a:r>
          </a:p>
        </p:txBody>
      </p:sp>
    </p:spTree>
    <p:extLst>
      <p:ext uri="{BB962C8B-B14F-4D97-AF65-F5344CB8AC3E}">
        <p14:creationId xmlns:p14="http://schemas.microsoft.com/office/powerpoint/2010/main" val="5604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85900" y="1975757"/>
            <a:ext cx="3184071" cy="2743200"/>
          </a:xfrm>
          <a:custGeom>
            <a:avLst/>
            <a:gdLst>
              <a:gd name="connsiteX0" fmla="*/ 0 w 3184071"/>
              <a:gd name="connsiteY0" fmla="*/ 2743200 h 2743200"/>
              <a:gd name="connsiteX1" fmla="*/ 914400 w 3184071"/>
              <a:gd name="connsiteY1" fmla="*/ 996043 h 2743200"/>
              <a:gd name="connsiteX2" fmla="*/ 3184071 w 3184071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743200">
                <a:moveTo>
                  <a:pt x="0" y="2743200"/>
                </a:moveTo>
                <a:cubicBezTo>
                  <a:pt x="191861" y="2098221"/>
                  <a:pt x="383722" y="1453243"/>
                  <a:pt x="914400" y="996043"/>
                </a:cubicBezTo>
                <a:cubicBezTo>
                  <a:pt x="1445078" y="538843"/>
                  <a:pt x="3184071" y="0"/>
                  <a:pt x="31840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2" name="Rounded Rectangle 31"/>
          <p:cNvSpPr/>
          <p:nvPr/>
        </p:nvSpPr>
        <p:spPr>
          <a:xfrm>
            <a:off x="5857365" y="5300689"/>
            <a:ext cx="2065360" cy="845104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75499" y="5683566"/>
            <a:ext cx="2047226" cy="42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Tenant server ID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5737" y="5339021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2007610" y="2427078"/>
            <a:ext cx="170053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DNS query:</a:t>
            </a:r>
          </a:p>
          <a:p>
            <a:r>
              <a:rPr lang="en-US" sz="2000" dirty="0" err="1" smtClean="0"/>
              <a:t>PoPSiCl</a:t>
            </a:r>
            <a:endParaRPr lang="en-US" sz="2000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  <p:sp>
        <p:nvSpPr>
          <p:cNvPr id="62" name="Freeform 61"/>
          <p:cNvSpPr/>
          <p:nvPr/>
        </p:nvSpPr>
        <p:spPr>
          <a:xfrm>
            <a:off x="1616529" y="2253343"/>
            <a:ext cx="3102428" cy="2547257"/>
          </a:xfrm>
          <a:custGeom>
            <a:avLst/>
            <a:gdLst>
              <a:gd name="connsiteX0" fmla="*/ 3102428 w 3102428"/>
              <a:gd name="connsiteY0" fmla="*/ 0 h 2547257"/>
              <a:gd name="connsiteX1" fmla="*/ 1975757 w 3102428"/>
              <a:gd name="connsiteY1" fmla="*/ 1110343 h 2547257"/>
              <a:gd name="connsiteX2" fmla="*/ 0 w 3102428"/>
              <a:gd name="connsiteY2" fmla="*/ 2547257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428" h="2547257">
                <a:moveTo>
                  <a:pt x="3102428" y="0"/>
                </a:moveTo>
                <a:cubicBezTo>
                  <a:pt x="2797628" y="342900"/>
                  <a:pt x="2492828" y="685800"/>
                  <a:pt x="1975757" y="1110343"/>
                </a:cubicBezTo>
                <a:cubicBezTo>
                  <a:pt x="1458686" y="1534886"/>
                  <a:pt x="0" y="2547257"/>
                  <a:pt x="0" y="25472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462629" y="3229022"/>
            <a:ext cx="20456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 DNS response:</a:t>
            </a:r>
          </a:p>
          <a:p>
            <a:r>
              <a:rPr lang="en-US" sz="2000" dirty="0" smtClean="0"/>
              <a:t>Pseudo IP</a:t>
            </a:r>
          </a:p>
        </p:txBody>
      </p:sp>
      <p:sp>
        <p:nvSpPr>
          <p:cNvPr id="64" name="Freeform 63"/>
          <p:cNvSpPr/>
          <p:nvPr/>
        </p:nvSpPr>
        <p:spPr>
          <a:xfrm>
            <a:off x="1796143" y="3806577"/>
            <a:ext cx="5355771" cy="1550572"/>
          </a:xfrm>
          <a:custGeom>
            <a:avLst/>
            <a:gdLst>
              <a:gd name="connsiteX0" fmla="*/ 0 w 5355771"/>
              <a:gd name="connsiteY0" fmla="*/ 1550572 h 1550572"/>
              <a:gd name="connsiteX1" fmla="*/ 3429000 w 5355771"/>
              <a:gd name="connsiteY1" fmla="*/ 129986 h 1550572"/>
              <a:gd name="connsiteX2" fmla="*/ 5355771 w 5355771"/>
              <a:gd name="connsiteY2" fmla="*/ 64672 h 15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5771" h="1550572">
                <a:moveTo>
                  <a:pt x="0" y="1550572"/>
                </a:moveTo>
                <a:cubicBezTo>
                  <a:pt x="1268186" y="964104"/>
                  <a:pt x="2536372" y="377636"/>
                  <a:pt x="3429000" y="129986"/>
                </a:cubicBezTo>
                <a:cubicBezTo>
                  <a:pt x="4321628" y="-117664"/>
                  <a:pt x="5355771" y="64672"/>
                  <a:pt x="5355771" y="646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708721" y="4031161"/>
            <a:ext cx="15465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(3) Pseudo </a:t>
            </a:r>
            <a:r>
              <a:rPr lang="en-US" sz="2000" dirty="0" smtClean="0"/>
              <a:t>IP</a:t>
            </a:r>
          </a:p>
        </p:txBody>
      </p:sp>
      <p:sp>
        <p:nvSpPr>
          <p:cNvPr id="66" name="Freeform 65"/>
          <p:cNvSpPr/>
          <p:nvPr/>
        </p:nvSpPr>
        <p:spPr>
          <a:xfrm>
            <a:off x="5257800" y="4098471"/>
            <a:ext cx="1845129" cy="783772"/>
          </a:xfrm>
          <a:custGeom>
            <a:avLst/>
            <a:gdLst>
              <a:gd name="connsiteX0" fmla="*/ 1845129 w 1845129"/>
              <a:gd name="connsiteY0" fmla="*/ 0 h 783772"/>
              <a:gd name="connsiteX1" fmla="*/ 636814 w 1845129"/>
              <a:gd name="connsiteY1" fmla="*/ 244929 h 783772"/>
              <a:gd name="connsiteX2" fmla="*/ 0 w 1845129"/>
              <a:gd name="connsiteY2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5129" h="783772">
                <a:moveTo>
                  <a:pt x="1845129" y="0"/>
                </a:moveTo>
                <a:cubicBezTo>
                  <a:pt x="1394732" y="57150"/>
                  <a:pt x="944335" y="114300"/>
                  <a:pt x="636814" y="244929"/>
                </a:cubicBezTo>
                <a:cubicBezTo>
                  <a:pt x="329293" y="375558"/>
                  <a:pt x="0" y="783772"/>
                  <a:pt x="0" y="7837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426095" y="4104768"/>
            <a:ext cx="13947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(4) Forward</a:t>
            </a:r>
          </a:p>
        </p:txBody>
      </p:sp>
      <p:sp>
        <p:nvSpPr>
          <p:cNvPr id="68" name="Freeform 67"/>
          <p:cNvSpPr/>
          <p:nvPr/>
        </p:nvSpPr>
        <p:spPr>
          <a:xfrm>
            <a:off x="1649186" y="5747657"/>
            <a:ext cx="2824843" cy="417430"/>
          </a:xfrm>
          <a:custGeom>
            <a:avLst/>
            <a:gdLst>
              <a:gd name="connsiteX0" fmla="*/ 2824843 w 2824843"/>
              <a:gd name="connsiteY0" fmla="*/ 244929 h 417430"/>
              <a:gd name="connsiteX1" fmla="*/ 1698171 w 2824843"/>
              <a:gd name="connsiteY1" fmla="*/ 408214 h 417430"/>
              <a:gd name="connsiteX2" fmla="*/ 0 w 2824843"/>
              <a:gd name="connsiteY2" fmla="*/ 0 h 4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4843" h="417430">
                <a:moveTo>
                  <a:pt x="2824843" y="244929"/>
                </a:moveTo>
                <a:cubicBezTo>
                  <a:pt x="2496910" y="346982"/>
                  <a:pt x="2168978" y="449035"/>
                  <a:pt x="1698171" y="408214"/>
                </a:cubicBezTo>
                <a:cubicBezTo>
                  <a:pt x="1227364" y="367393"/>
                  <a:pt x="0" y="0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44397" y="5668156"/>
            <a:ext cx="19230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(5) Establish TCP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(via SDN switch)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3900156" y="3723828"/>
            <a:ext cx="3803180" cy="1057530"/>
          </a:xfrm>
          <a:prstGeom prst="wedgeRectCallout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05914" y="3814419"/>
            <a:ext cx="38150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Get </a:t>
            </a:r>
            <a:r>
              <a:rPr lang="en-US" sz="2200" dirty="0" err="1">
                <a:solidFill>
                  <a:srgbClr val="FF0000"/>
                </a:solidFill>
              </a:rPr>
              <a:t>PoPSiCl</a:t>
            </a:r>
            <a:r>
              <a:rPr lang="en-US" sz="2200" dirty="0">
                <a:solidFill>
                  <a:srgbClr val="FF0000"/>
                </a:solidFill>
              </a:rPr>
              <a:t> from the SNI field in </a:t>
            </a:r>
            <a:r>
              <a:rPr lang="en-US" sz="2200" dirty="0" smtClean="0">
                <a:solidFill>
                  <a:srgbClr val="FF0000"/>
                </a:solidFill>
              </a:rPr>
              <a:t>TLS </a:t>
            </a:r>
            <a:r>
              <a:rPr lang="en-US" sz="2200" dirty="0" err="1" smtClean="0">
                <a:solidFill>
                  <a:srgbClr val="FF0000"/>
                </a:solidFill>
              </a:rPr>
              <a:t>ClientHello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message.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85900" y="1975757"/>
            <a:ext cx="3184071" cy="2743200"/>
          </a:xfrm>
          <a:custGeom>
            <a:avLst/>
            <a:gdLst>
              <a:gd name="connsiteX0" fmla="*/ 0 w 3184071"/>
              <a:gd name="connsiteY0" fmla="*/ 2743200 h 2743200"/>
              <a:gd name="connsiteX1" fmla="*/ 914400 w 3184071"/>
              <a:gd name="connsiteY1" fmla="*/ 996043 h 2743200"/>
              <a:gd name="connsiteX2" fmla="*/ 3184071 w 3184071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743200">
                <a:moveTo>
                  <a:pt x="0" y="2743200"/>
                </a:moveTo>
                <a:cubicBezTo>
                  <a:pt x="191861" y="2098221"/>
                  <a:pt x="383722" y="1453243"/>
                  <a:pt x="914400" y="996043"/>
                </a:cubicBezTo>
                <a:cubicBezTo>
                  <a:pt x="1445078" y="538843"/>
                  <a:pt x="3184071" y="0"/>
                  <a:pt x="31840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2" name="Rounded Rectangle 31"/>
          <p:cNvSpPr/>
          <p:nvPr/>
        </p:nvSpPr>
        <p:spPr>
          <a:xfrm>
            <a:off x="5857365" y="5300689"/>
            <a:ext cx="2065360" cy="845104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75499" y="5683566"/>
            <a:ext cx="2047226" cy="42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Tenant server ID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5737" y="5339021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2007610" y="2427078"/>
            <a:ext cx="170053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DNS query:</a:t>
            </a:r>
          </a:p>
          <a:p>
            <a:r>
              <a:rPr lang="en-US" sz="2000" dirty="0" err="1" smtClean="0"/>
              <a:t>PoPSiCl</a:t>
            </a:r>
            <a:endParaRPr lang="en-US" sz="2000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  <p:sp>
        <p:nvSpPr>
          <p:cNvPr id="62" name="Freeform 61"/>
          <p:cNvSpPr/>
          <p:nvPr/>
        </p:nvSpPr>
        <p:spPr>
          <a:xfrm>
            <a:off x="1616529" y="2253343"/>
            <a:ext cx="3102428" cy="2547257"/>
          </a:xfrm>
          <a:custGeom>
            <a:avLst/>
            <a:gdLst>
              <a:gd name="connsiteX0" fmla="*/ 3102428 w 3102428"/>
              <a:gd name="connsiteY0" fmla="*/ 0 h 2547257"/>
              <a:gd name="connsiteX1" fmla="*/ 1975757 w 3102428"/>
              <a:gd name="connsiteY1" fmla="*/ 1110343 h 2547257"/>
              <a:gd name="connsiteX2" fmla="*/ 0 w 3102428"/>
              <a:gd name="connsiteY2" fmla="*/ 2547257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428" h="2547257">
                <a:moveTo>
                  <a:pt x="3102428" y="0"/>
                </a:moveTo>
                <a:cubicBezTo>
                  <a:pt x="2797628" y="342900"/>
                  <a:pt x="2492828" y="685800"/>
                  <a:pt x="1975757" y="1110343"/>
                </a:cubicBezTo>
                <a:cubicBezTo>
                  <a:pt x="1458686" y="1534886"/>
                  <a:pt x="0" y="2547257"/>
                  <a:pt x="0" y="25472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462629" y="3229022"/>
            <a:ext cx="20456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 DNS response:</a:t>
            </a:r>
          </a:p>
          <a:p>
            <a:r>
              <a:rPr lang="en-US" sz="2000" dirty="0" smtClean="0"/>
              <a:t>Pseudo IP</a:t>
            </a:r>
          </a:p>
        </p:txBody>
      </p:sp>
      <p:sp>
        <p:nvSpPr>
          <p:cNvPr id="64" name="Freeform 63"/>
          <p:cNvSpPr/>
          <p:nvPr/>
        </p:nvSpPr>
        <p:spPr>
          <a:xfrm>
            <a:off x="1796143" y="3806577"/>
            <a:ext cx="5355771" cy="1550572"/>
          </a:xfrm>
          <a:custGeom>
            <a:avLst/>
            <a:gdLst>
              <a:gd name="connsiteX0" fmla="*/ 0 w 5355771"/>
              <a:gd name="connsiteY0" fmla="*/ 1550572 h 1550572"/>
              <a:gd name="connsiteX1" fmla="*/ 3429000 w 5355771"/>
              <a:gd name="connsiteY1" fmla="*/ 129986 h 1550572"/>
              <a:gd name="connsiteX2" fmla="*/ 5355771 w 5355771"/>
              <a:gd name="connsiteY2" fmla="*/ 64672 h 15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5771" h="1550572">
                <a:moveTo>
                  <a:pt x="0" y="1550572"/>
                </a:moveTo>
                <a:cubicBezTo>
                  <a:pt x="1268186" y="964104"/>
                  <a:pt x="2536372" y="377636"/>
                  <a:pt x="3429000" y="129986"/>
                </a:cubicBezTo>
                <a:cubicBezTo>
                  <a:pt x="4321628" y="-117664"/>
                  <a:pt x="5355771" y="64672"/>
                  <a:pt x="5355771" y="646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708721" y="4031161"/>
            <a:ext cx="15465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(3) Pseudo </a:t>
            </a:r>
            <a:r>
              <a:rPr lang="en-US" sz="2000" dirty="0" smtClean="0"/>
              <a:t>IP</a:t>
            </a:r>
          </a:p>
        </p:txBody>
      </p:sp>
      <p:sp>
        <p:nvSpPr>
          <p:cNvPr id="66" name="Freeform 65"/>
          <p:cNvSpPr/>
          <p:nvPr/>
        </p:nvSpPr>
        <p:spPr>
          <a:xfrm>
            <a:off x="5257800" y="4098471"/>
            <a:ext cx="1845129" cy="783772"/>
          </a:xfrm>
          <a:custGeom>
            <a:avLst/>
            <a:gdLst>
              <a:gd name="connsiteX0" fmla="*/ 1845129 w 1845129"/>
              <a:gd name="connsiteY0" fmla="*/ 0 h 783772"/>
              <a:gd name="connsiteX1" fmla="*/ 636814 w 1845129"/>
              <a:gd name="connsiteY1" fmla="*/ 244929 h 783772"/>
              <a:gd name="connsiteX2" fmla="*/ 0 w 1845129"/>
              <a:gd name="connsiteY2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5129" h="783772">
                <a:moveTo>
                  <a:pt x="1845129" y="0"/>
                </a:moveTo>
                <a:cubicBezTo>
                  <a:pt x="1394732" y="57150"/>
                  <a:pt x="944335" y="114300"/>
                  <a:pt x="636814" y="244929"/>
                </a:cubicBezTo>
                <a:cubicBezTo>
                  <a:pt x="329293" y="375558"/>
                  <a:pt x="0" y="783772"/>
                  <a:pt x="0" y="7837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426095" y="4104768"/>
            <a:ext cx="13947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(4) Forward</a:t>
            </a:r>
          </a:p>
        </p:txBody>
      </p:sp>
      <p:sp>
        <p:nvSpPr>
          <p:cNvPr id="68" name="Freeform 67"/>
          <p:cNvSpPr/>
          <p:nvPr/>
        </p:nvSpPr>
        <p:spPr>
          <a:xfrm>
            <a:off x="1649186" y="5747657"/>
            <a:ext cx="2824843" cy="417430"/>
          </a:xfrm>
          <a:custGeom>
            <a:avLst/>
            <a:gdLst>
              <a:gd name="connsiteX0" fmla="*/ 2824843 w 2824843"/>
              <a:gd name="connsiteY0" fmla="*/ 244929 h 417430"/>
              <a:gd name="connsiteX1" fmla="*/ 1698171 w 2824843"/>
              <a:gd name="connsiteY1" fmla="*/ 408214 h 417430"/>
              <a:gd name="connsiteX2" fmla="*/ 0 w 2824843"/>
              <a:gd name="connsiteY2" fmla="*/ 0 h 4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4843" h="417430">
                <a:moveTo>
                  <a:pt x="2824843" y="244929"/>
                </a:moveTo>
                <a:cubicBezTo>
                  <a:pt x="2496910" y="346982"/>
                  <a:pt x="2168978" y="449035"/>
                  <a:pt x="1698171" y="408214"/>
                </a:cubicBezTo>
                <a:cubicBezTo>
                  <a:pt x="1227364" y="367393"/>
                  <a:pt x="0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44397" y="5668156"/>
            <a:ext cx="19230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(5) Establish TCP</a:t>
            </a:r>
          </a:p>
          <a:p>
            <a:r>
              <a:rPr lang="en-US" sz="2000" dirty="0" smtClean="0"/>
              <a:t> (via SDN switch)</a:t>
            </a:r>
          </a:p>
        </p:txBody>
      </p:sp>
      <p:sp>
        <p:nvSpPr>
          <p:cNvPr id="70" name="Freeform 69"/>
          <p:cNvSpPr/>
          <p:nvPr/>
        </p:nvSpPr>
        <p:spPr>
          <a:xfrm>
            <a:off x="5421086" y="4425043"/>
            <a:ext cx="2449285" cy="620486"/>
          </a:xfrm>
          <a:custGeom>
            <a:avLst/>
            <a:gdLst>
              <a:gd name="connsiteX0" fmla="*/ 0 w 2449285"/>
              <a:gd name="connsiteY0" fmla="*/ 620486 h 620486"/>
              <a:gd name="connsiteX1" fmla="*/ 1240971 w 2449285"/>
              <a:gd name="connsiteY1" fmla="*/ 408214 h 620486"/>
              <a:gd name="connsiteX2" fmla="*/ 2449285 w 2449285"/>
              <a:gd name="connsiteY2" fmla="*/ 0 h 6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9285" h="620486">
                <a:moveTo>
                  <a:pt x="0" y="620486"/>
                </a:moveTo>
                <a:cubicBezTo>
                  <a:pt x="416378" y="566057"/>
                  <a:pt x="832757" y="511628"/>
                  <a:pt x="1240971" y="408214"/>
                </a:cubicBezTo>
                <a:cubicBezTo>
                  <a:pt x="1649185" y="304800"/>
                  <a:pt x="2449285" y="0"/>
                  <a:pt x="2449285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754653" y="4537316"/>
            <a:ext cx="17860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(6) Rule update</a:t>
            </a:r>
          </a:p>
        </p:txBody>
      </p:sp>
    </p:spTree>
    <p:extLst>
      <p:ext uri="{BB962C8B-B14F-4D97-AF65-F5344CB8AC3E}">
        <p14:creationId xmlns:p14="http://schemas.microsoft.com/office/powerpoint/2010/main" val="20170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85900" y="1975757"/>
            <a:ext cx="3184071" cy="2743200"/>
          </a:xfrm>
          <a:custGeom>
            <a:avLst/>
            <a:gdLst>
              <a:gd name="connsiteX0" fmla="*/ 0 w 3184071"/>
              <a:gd name="connsiteY0" fmla="*/ 2743200 h 2743200"/>
              <a:gd name="connsiteX1" fmla="*/ 914400 w 3184071"/>
              <a:gd name="connsiteY1" fmla="*/ 996043 h 2743200"/>
              <a:gd name="connsiteX2" fmla="*/ 3184071 w 3184071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743200">
                <a:moveTo>
                  <a:pt x="0" y="2743200"/>
                </a:moveTo>
                <a:cubicBezTo>
                  <a:pt x="191861" y="2098221"/>
                  <a:pt x="383722" y="1453243"/>
                  <a:pt x="914400" y="996043"/>
                </a:cubicBezTo>
                <a:cubicBezTo>
                  <a:pt x="1445078" y="538843"/>
                  <a:pt x="3184071" y="0"/>
                  <a:pt x="31840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2" name="Rounded Rectangle 31"/>
          <p:cNvSpPr/>
          <p:nvPr/>
        </p:nvSpPr>
        <p:spPr>
          <a:xfrm>
            <a:off x="5857365" y="5300689"/>
            <a:ext cx="2065360" cy="845104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75499" y="5683566"/>
            <a:ext cx="2047226" cy="42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Tenant server ID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5737" y="5339021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2007610" y="2427078"/>
            <a:ext cx="170053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DNS query:</a:t>
            </a:r>
          </a:p>
          <a:p>
            <a:r>
              <a:rPr lang="en-US" sz="2000" dirty="0" err="1" smtClean="0"/>
              <a:t>PoPSiCl</a:t>
            </a:r>
            <a:endParaRPr lang="en-US" sz="2000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  <p:sp>
        <p:nvSpPr>
          <p:cNvPr id="62" name="Freeform 61"/>
          <p:cNvSpPr/>
          <p:nvPr/>
        </p:nvSpPr>
        <p:spPr>
          <a:xfrm>
            <a:off x="1616529" y="2253343"/>
            <a:ext cx="3102428" cy="2547257"/>
          </a:xfrm>
          <a:custGeom>
            <a:avLst/>
            <a:gdLst>
              <a:gd name="connsiteX0" fmla="*/ 3102428 w 3102428"/>
              <a:gd name="connsiteY0" fmla="*/ 0 h 2547257"/>
              <a:gd name="connsiteX1" fmla="*/ 1975757 w 3102428"/>
              <a:gd name="connsiteY1" fmla="*/ 1110343 h 2547257"/>
              <a:gd name="connsiteX2" fmla="*/ 0 w 3102428"/>
              <a:gd name="connsiteY2" fmla="*/ 2547257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428" h="2547257">
                <a:moveTo>
                  <a:pt x="3102428" y="0"/>
                </a:moveTo>
                <a:cubicBezTo>
                  <a:pt x="2797628" y="342900"/>
                  <a:pt x="2492828" y="685800"/>
                  <a:pt x="1975757" y="1110343"/>
                </a:cubicBezTo>
                <a:cubicBezTo>
                  <a:pt x="1458686" y="1534886"/>
                  <a:pt x="0" y="2547257"/>
                  <a:pt x="0" y="25472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462629" y="3229022"/>
            <a:ext cx="20456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 DNS response:</a:t>
            </a:r>
          </a:p>
          <a:p>
            <a:r>
              <a:rPr lang="en-US" sz="2000" dirty="0" smtClean="0"/>
              <a:t>Pseudo IP</a:t>
            </a:r>
          </a:p>
        </p:txBody>
      </p:sp>
      <p:sp>
        <p:nvSpPr>
          <p:cNvPr id="64" name="Freeform 63"/>
          <p:cNvSpPr/>
          <p:nvPr/>
        </p:nvSpPr>
        <p:spPr>
          <a:xfrm>
            <a:off x="1796143" y="3806577"/>
            <a:ext cx="5355771" cy="1550572"/>
          </a:xfrm>
          <a:custGeom>
            <a:avLst/>
            <a:gdLst>
              <a:gd name="connsiteX0" fmla="*/ 0 w 5355771"/>
              <a:gd name="connsiteY0" fmla="*/ 1550572 h 1550572"/>
              <a:gd name="connsiteX1" fmla="*/ 3429000 w 5355771"/>
              <a:gd name="connsiteY1" fmla="*/ 129986 h 1550572"/>
              <a:gd name="connsiteX2" fmla="*/ 5355771 w 5355771"/>
              <a:gd name="connsiteY2" fmla="*/ 64672 h 15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5771" h="1550572">
                <a:moveTo>
                  <a:pt x="0" y="1550572"/>
                </a:moveTo>
                <a:cubicBezTo>
                  <a:pt x="1268186" y="964104"/>
                  <a:pt x="2536372" y="377636"/>
                  <a:pt x="3429000" y="129986"/>
                </a:cubicBezTo>
                <a:cubicBezTo>
                  <a:pt x="4321628" y="-117664"/>
                  <a:pt x="5355771" y="64672"/>
                  <a:pt x="5355771" y="646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708721" y="4031161"/>
            <a:ext cx="15465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(3) Pseudo </a:t>
            </a:r>
            <a:r>
              <a:rPr lang="en-US" sz="2000" dirty="0" smtClean="0"/>
              <a:t>IP</a:t>
            </a:r>
          </a:p>
        </p:txBody>
      </p:sp>
      <p:sp>
        <p:nvSpPr>
          <p:cNvPr id="66" name="Freeform 65"/>
          <p:cNvSpPr/>
          <p:nvPr/>
        </p:nvSpPr>
        <p:spPr>
          <a:xfrm>
            <a:off x="5257800" y="4098471"/>
            <a:ext cx="1845129" cy="783772"/>
          </a:xfrm>
          <a:custGeom>
            <a:avLst/>
            <a:gdLst>
              <a:gd name="connsiteX0" fmla="*/ 1845129 w 1845129"/>
              <a:gd name="connsiteY0" fmla="*/ 0 h 783772"/>
              <a:gd name="connsiteX1" fmla="*/ 636814 w 1845129"/>
              <a:gd name="connsiteY1" fmla="*/ 244929 h 783772"/>
              <a:gd name="connsiteX2" fmla="*/ 0 w 1845129"/>
              <a:gd name="connsiteY2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5129" h="783772">
                <a:moveTo>
                  <a:pt x="1845129" y="0"/>
                </a:moveTo>
                <a:cubicBezTo>
                  <a:pt x="1394732" y="57150"/>
                  <a:pt x="944335" y="114300"/>
                  <a:pt x="636814" y="244929"/>
                </a:cubicBezTo>
                <a:cubicBezTo>
                  <a:pt x="329293" y="375558"/>
                  <a:pt x="0" y="783772"/>
                  <a:pt x="0" y="7837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426095" y="4104768"/>
            <a:ext cx="13947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(4) Forward</a:t>
            </a:r>
          </a:p>
        </p:txBody>
      </p:sp>
      <p:sp>
        <p:nvSpPr>
          <p:cNvPr id="68" name="Freeform 67"/>
          <p:cNvSpPr/>
          <p:nvPr/>
        </p:nvSpPr>
        <p:spPr>
          <a:xfrm>
            <a:off x="1649186" y="5747657"/>
            <a:ext cx="2824843" cy="417430"/>
          </a:xfrm>
          <a:custGeom>
            <a:avLst/>
            <a:gdLst>
              <a:gd name="connsiteX0" fmla="*/ 2824843 w 2824843"/>
              <a:gd name="connsiteY0" fmla="*/ 244929 h 417430"/>
              <a:gd name="connsiteX1" fmla="*/ 1698171 w 2824843"/>
              <a:gd name="connsiteY1" fmla="*/ 408214 h 417430"/>
              <a:gd name="connsiteX2" fmla="*/ 0 w 2824843"/>
              <a:gd name="connsiteY2" fmla="*/ 0 h 4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4843" h="417430">
                <a:moveTo>
                  <a:pt x="2824843" y="244929"/>
                </a:moveTo>
                <a:cubicBezTo>
                  <a:pt x="2496910" y="346982"/>
                  <a:pt x="2168978" y="449035"/>
                  <a:pt x="1698171" y="408214"/>
                </a:cubicBezTo>
                <a:cubicBezTo>
                  <a:pt x="1227364" y="367393"/>
                  <a:pt x="0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44397" y="5668156"/>
            <a:ext cx="19230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(5) Establish TCP</a:t>
            </a:r>
          </a:p>
          <a:p>
            <a:r>
              <a:rPr lang="en-US" sz="2000" dirty="0" smtClean="0"/>
              <a:t> (via SDN switch)</a:t>
            </a:r>
          </a:p>
        </p:txBody>
      </p:sp>
      <p:sp>
        <p:nvSpPr>
          <p:cNvPr id="70" name="Freeform 69"/>
          <p:cNvSpPr/>
          <p:nvPr/>
        </p:nvSpPr>
        <p:spPr>
          <a:xfrm>
            <a:off x="5421086" y="4425043"/>
            <a:ext cx="2449285" cy="620486"/>
          </a:xfrm>
          <a:custGeom>
            <a:avLst/>
            <a:gdLst>
              <a:gd name="connsiteX0" fmla="*/ 0 w 2449285"/>
              <a:gd name="connsiteY0" fmla="*/ 620486 h 620486"/>
              <a:gd name="connsiteX1" fmla="*/ 1240971 w 2449285"/>
              <a:gd name="connsiteY1" fmla="*/ 408214 h 620486"/>
              <a:gd name="connsiteX2" fmla="*/ 2449285 w 2449285"/>
              <a:gd name="connsiteY2" fmla="*/ 0 h 6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9285" h="620486">
                <a:moveTo>
                  <a:pt x="0" y="620486"/>
                </a:moveTo>
                <a:cubicBezTo>
                  <a:pt x="416378" y="566057"/>
                  <a:pt x="832757" y="511628"/>
                  <a:pt x="1240971" y="408214"/>
                </a:cubicBezTo>
                <a:cubicBezTo>
                  <a:pt x="1649185" y="304800"/>
                  <a:pt x="2449285" y="0"/>
                  <a:pt x="2449285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754653" y="4537316"/>
            <a:ext cx="17860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(6) Rule update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98163" y="1126605"/>
            <a:ext cx="11098219" cy="1811431"/>
          </a:xfrm>
          <a:prstGeom prst="wedgeRectCallout">
            <a:avLst>
              <a:gd name="adj1" fmla="val 16203"/>
              <a:gd name="adj2" fmla="val 83880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498679"/>
              </p:ext>
            </p:extLst>
          </p:nvPr>
        </p:nvGraphicFramePr>
        <p:xfrm>
          <a:off x="632998" y="1197622"/>
          <a:ext cx="10980934" cy="16358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79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MATCH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Source IP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Source port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Destination</a:t>
                      </a:r>
                      <a:r>
                        <a:rPr lang="en-US" sz="2000" baseline="0" dirty="0" smtClean="0"/>
                        <a:t> IP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Destination</a:t>
                      </a:r>
                      <a:r>
                        <a:rPr lang="en-US" sz="2000" baseline="0" dirty="0" smtClean="0"/>
                        <a:t> port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Client-IP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Client-port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Pseudo-IP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Server-port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Drop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Tenant-IP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Server-port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Client-IP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Client-port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Change source IP to </a:t>
                      </a:r>
                      <a:r>
                        <a:rPr lang="en-US" sz="2000" i="1" dirty="0" smtClean="0"/>
                        <a:t>Pseudo-IP </a:t>
                      </a:r>
                      <a:endParaRPr lang="en-US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0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85900" y="1975757"/>
            <a:ext cx="3184071" cy="2743200"/>
          </a:xfrm>
          <a:custGeom>
            <a:avLst/>
            <a:gdLst>
              <a:gd name="connsiteX0" fmla="*/ 0 w 3184071"/>
              <a:gd name="connsiteY0" fmla="*/ 2743200 h 2743200"/>
              <a:gd name="connsiteX1" fmla="*/ 914400 w 3184071"/>
              <a:gd name="connsiteY1" fmla="*/ 996043 h 2743200"/>
              <a:gd name="connsiteX2" fmla="*/ 3184071 w 3184071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743200">
                <a:moveTo>
                  <a:pt x="0" y="2743200"/>
                </a:moveTo>
                <a:cubicBezTo>
                  <a:pt x="191861" y="2098221"/>
                  <a:pt x="383722" y="1453243"/>
                  <a:pt x="914400" y="996043"/>
                </a:cubicBezTo>
                <a:cubicBezTo>
                  <a:pt x="1445078" y="538843"/>
                  <a:pt x="3184071" y="0"/>
                  <a:pt x="31840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2007610" y="2427078"/>
            <a:ext cx="170053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DNS query:</a:t>
            </a:r>
          </a:p>
          <a:p>
            <a:r>
              <a:rPr lang="en-US" sz="2000" dirty="0" err="1" smtClean="0"/>
              <a:t>PoPSiCl</a:t>
            </a:r>
            <a:endParaRPr lang="en-US" sz="2000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  <p:sp>
        <p:nvSpPr>
          <p:cNvPr id="62" name="Freeform 61"/>
          <p:cNvSpPr/>
          <p:nvPr/>
        </p:nvSpPr>
        <p:spPr>
          <a:xfrm>
            <a:off x="1616529" y="2253343"/>
            <a:ext cx="3102428" cy="2547257"/>
          </a:xfrm>
          <a:custGeom>
            <a:avLst/>
            <a:gdLst>
              <a:gd name="connsiteX0" fmla="*/ 3102428 w 3102428"/>
              <a:gd name="connsiteY0" fmla="*/ 0 h 2547257"/>
              <a:gd name="connsiteX1" fmla="*/ 1975757 w 3102428"/>
              <a:gd name="connsiteY1" fmla="*/ 1110343 h 2547257"/>
              <a:gd name="connsiteX2" fmla="*/ 0 w 3102428"/>
              <a:gd name="connsiteY2" fmla="*/ 2547257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428" h="2547257">
                <a:moveTo>
                  <a:pt x="3102428" y="0"/>
                </a:moveTo>
                <a:cubicBezTo>
                  <a:pt x="2797628" y="342900"/>
                  <a:pt x="2492828" y="685800"/>
                  <a:pt x="1975757" y="1110343"/>
                </a:cubicBezTo>
                <a:cubicBezTo>
                  <a:pt x="1458686" y="1534886"/>
                  <a:pt x="0" y="2547257"/>
                  <a:pt x="0" y="25472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462629" y="3229022"/>
            <a:ext cx="20456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 DNS response:</a:t>
            </a:r>
          </a:p>
          <a:p>
            <a:r>
              <a:rPr lang="en-US" sz="2000" dirty="0" smtClean="0"/>
              <a:t>Pseudo IP</a:t>
            </a:r>
          </a:p>
        </p:txBody>
      </p:sp>
      <p:sp>
        <p:nvSpPr>
          <p:cNvPr id="64" name="Freeform 63"/>
          <p:cNvSpPr/>
          <p:nvPr/>
        </p:nvSpPr>
        <p:spPr>
          <a:xfrm>
            <a:off x="1796143" y="3806577"/>
            <a:ext cx="5355771" cy="1550572"/>
          </a:xfrm>
          <a:custGeom>
            <a:avLst/>
            <a:gdLst>
              <a:gd name="connsiteX0" fmla="*/ 0 w 5355771"/>
              <a:gd name="connsiteY0" fmla="*/ 1550572 h 1550572"/>
              <a:gd name="connsiteX1" fmla="*/ 3429000 w 5355771"/>
              <a:gd name="connsiteY1" fmla="*/ 129986 h 1550572"/>
              <a:gd name="connsiteX2" fmla="*/ 5355771 w 5355771"/>
              <a:gd name="connsiteY2" fmla="*/ 64672 h 15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5771" h="1550572">
                <a:moveTo>
                  <a:pt x="0" y="1550572"/>
                </a:moveTo>
                <a:cubicBezTo>
                  <a:pt x="1268186" y="964104"/>
                  <a:pt x="2536372" y="377636"/>
                  <a:pt x="3429000" y="129986"/>
                </a:cubicBezTo>
                <a:cubicBezTo>
                  <a:pt x="4321628" y="-117664"/>
                  <a:pt x="5355771" y="64672"/>
                  <a:pt x="5355771" y="646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708721" y="4031161"/>
            <a:ext cx="15465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(3) Pseudo </a:t>
            </a:r>
            <a:r>
              <a:rPr lang="en-US" sz="2000" dirty="0" smtClean="0"/>
              <a:t>IP</a:t>
            </a:r>
          </a:p>
        </p:txBody>
      </p:sp>
      <p:sp>
        <p:nvSpPr>
          <p:cNvPr id="66" name="Freeform 65"/>
          <p:cNvSpPr/>
          <p:nvPr/>
        </p:nvSpPr>
        <p:spPr>
          <a:xfrm>
            <a:off x="5257800" y="4098471"/>
            <a:ext cx="1845129" cy="783772"/>
          </a:xfrm>
          <a:custGeom>
            <a:avLst/>
            <a:gdLst>
              <a:gd name="connsiteX0" fmla="*/ 1845129 w 1845129"/>
              <a:gd name="connsiteY0" fmla="*/ 0 h 783772"/>
              <a:gd name="connsiteX1" fmla="*/ 636814 w 1845129"/>
              <a:gd name="connsiteY1" fmla="*/ 244929 h 783772"/>
              <a:gd name="connsiteX2" fmla="*/ 0 w 1845129"/>
              <a:gd name="connsiteY2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5129" h="783772">
                <a:moveTo>
                  <a:pt x="1845129" y="0"/>
                </a:moveTo>
                <a:cubicBezTo>
                  <a:pt x="1394732" y="57150"/>
                  <a:pt x="944335" y="114300"/>
                  <a:pt x="636814" y="244929"/>
                </a:cubicBezTo>
                <a:cubicBezTo>
                  <a:pt x="329293" y="375558"/>
                  <a:pt x="0" y="783772"/>
                  <a:pt x="0" y="7837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426095" y="4104768"/>
            <a:ext cx="13947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(4) Forward</a:t>
            </a:r>
          </a:p>
        </p:txBody>
      </p:sp>
      <p:sp>
        <p:nvSpPr>
          <p:cNvPr id="68" name="Freeform 67"/>
          <p:cNvSpPr/>
          <p:nvPr/>
        </p:nvSpPr>
        <p:spPr>
          <a:xfrm>
            <a:off x="1649186" y="5747657"/>
            <a:ext cx="2824843" cy="417430"/>
          </a:xfrm>
          <a:custGeom>
            <a:avLst/>
            <a:gdLst>
              <a:gd name="connsiteX0" fmla="*/ 2824843 w 2824843"/>
              <a:gd name="connsiteY0" fmla="*/ 244929 h 417430"/>
              <a:gd name="connsiteX1" fmla="*/ 1698171 w 2824843"/>
              <a:gd name="connsiteY1" fmla="*/ 408214 h 417430"/>
              <a:gd name="connsiteX2" fmla="*/ 0 w 2824843"/>
              <a:gd name="connsiteY2" fmla="*/ 0 h 4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4843" h="417430">
                <a:moveTo>
                  <a:pt x="2824843" y="244929"/>
                </a:moveTo>
                <a:cubicBezTo>
                  <a:pt x="2496910" y="346982"/>
                  <a:pt x="2168978" y="449035"/>
                  <a:pt x="1698171" y="408214"/>
                </a:cubicBezTo>
                <a:cubicBezTo>
                  <a:pt x="1227364" y="367393"/>
                  <a:pt x="0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44397" y="5668156"/>
            <a:ext cx="19230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(5) Establish TCP</a:t>
            </a:r>
          </a:p>
          <a:p>
            <a:r>
              <a:rPr lang="en-US" sz="2000" dirty="0" smtClean="0"/>
              <a:t> (via SDN switch)</a:t>
            </a:r>
          </a:p>
        </p:txBody>
      </p:sp>
      <p:sp>
        <p:nvSpPr>
          <p:cNvPr id="70" name="Freeform 69"/>
          <p:cNvSpPr/>
          <p:nvPr/>
        </p:nvSpPr>
        <p:spPr>
          <a:xfrm>
            <a:off x="5421086" y="4425043"/>
            <a:ext cx="2449285" cy="620486"/>
          </a:xfrm>
          <a:custGeom>
            <a:avLst/>
            <a:gdLst>
              <a:gd name="connsiteX0" fmla="*/ 0 w 2449285"/>
              <a:gd name="connsiteY0" fmla="*/ 620486 h 620486"/>
              <a:gd name="connsiteX1" fmla="*/ 1240971 w 2449285"/>
              <a:gd name="connsiteY1" fmla="*/ 408214 h 620486"/>
              <a:gd name="connsiteX2" fmla="*/ 2449285 w 2449285"/>
              <a:gd name="connsiteY2" fmla="*/ 0 h 6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9285" h="620486">
                <a:moveTo>
                  <a:pt x="0" y="620486"/>
                </a:moveTo>
                <a:cubicBezTo>
                  <a:pt x="416378" y="566057"/>
                  <a:pt x="832757" y="511628"/>
                  <a:pt x="1240971" y="408214"/>
                </a:cubicBezTo>
                <a:cubicBezTo>
                  <a:pt x="1649185" y="304800"/>
                  <a:pt x="2449285" y="0"/>
                  <a:pt x="2449285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754653" y="4537316"/>
            <a:ext cx="17860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(6) Rule update</a:t>
            </a:r>
          </a:p>
        </p:txBody>
      </p:sp>
      <p:sp>
        <p:nvSpPr>
          <p:cNvPr id="9" name="Freeform 8"/>
          <p:cNvSpPr/>
          <p:nvPr/>
        </p:nvSpPr>
        <p:spPr>
          <a:xfrm>
            <a:off x="5568043" y="1943100"/>
            <a:ext cx="4620986" cy="4033157"/>
          </a:xfrm>
          <a:custGeom>
            <a:avLst/>
            <a:gdLst>
              <a:gd name="connsiteX0" fmla="*/ 0 w 4620986"/>
              <a:gd name="connsiteY0" fmla="*/ 4033157 h 4033157"/>
              <a:gd name="connsiteX1" fmla="*/ 1469571 w 4620986"/>
              <a:gd name="connsiteY1" fmla="*/ 3657600 h 4033157"/>
              <a:gd name="connsiteX2" fmla="*/ 3820886 w 4620986"/>
              <a:gd name="connsiteY2" fmla="*/ 2498271 h 4033157"/>
              <a:gd name="connsiteX3" fmla="*/ 4620986 w 4620986"/>
              <a:gd name="connsiteY3" fmla="*/ 0 h 40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86" h="4033157">
                <a:moveTo>
                  <a:pt x="0" y="4033157"/>
                </a:moveTo>
                <a:cubicBezTo>
                  <a:pt x="416378" y="3973285"/>
                  <a:pt x="832757" y="3913414"/>
                  <a:pt x="1469571" y="3657600"/>
                </a:cubicBezTo>
                <a:cubicBezTo>
                  <a:pt x="2106385" y="3401786"/>
                  <a:pt x="3295650" y="3107871"/>
                  <a:pt x="3820886" y="2498271"/>
                </a:cubicBezTo>
                <a:cubicBezTo>
                  <a:pt x="4346122" y="1888671"/>
                  <a:pt x="4620986" y="0"/>
                  <a:pt x="4620986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857365" y="5300689"/>
            <a:ext cx="2065360" cy="845104"/>
            <a:chOff x="5857365" y="5300689"/>
            <a:chExt cx="2065360" cy="845104"/>
          </a:xfrm>
        </p:grpSpPr>
        <p:sp>
          <p:nvSpPr>
            <p:cNvPr id="32" name="Rounded Rectangle 31"/>
            <p:cNvSpPr/>
            <p:nvPr/>
          </p:nvSpPr>
          <p:spPr>
            <a:xfrm>
              <a:off x="5857365" y="5300689"/>
              <a:ext cx="2065360" cy="845104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75499" y="5683566"/>
              <a:ext cx="2047226" cy="42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Tenant server ID</a:t>
              </a:r>
              <a:endParaRPr lang="en-US" sz="2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75737" y="5339021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8648885" y="4290302"/>
            <a:ext cx="18716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(7) TCP hand-off</a:t>
            </a:r>
          </a:p>
        </p:txBody>
      </p:sp>
    </p:spTree>
    <p:extLst>
      <p:ext uri="{BB962C8B-B14F-4D97-AF65-F5344CB8AC3E}">
        <p14:creationId xmlns:p14="http://schemas.microsoft.com/office/powerpoint/2010/main" val="15369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2617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891" y="1493816"/>
            <a:ext cx="916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User’s web browsing actions are monitored by</a:t>
            </a:r>
            <a:r>
              <a:rPr lang="en-US" sz="2800" dirty="0"/>
              <a:t> </a:t>
            </a:r>
            <a:r>
              <a:rPr lang="en-US" sz="2800" dirty="0" smtClean="0"/>
              <a:t>various parties.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85900" y="1975757"/>
            <a:ext cx="3184071" cy="2743200"/>
          </a:xfrm>
          <a:custGeom>
            <a:avLst/>
            <a:gdLst>
              <a:gd name="connsiteX0" fmla="*/ 0 w 3184071"/>
              <a:gd name="connsiteY0" fmla="*/ 2743200 h 2743200"/>
              <a:gd name="connsiteX1" fmla="*/ 914400 w 3184071"/>
              <a:gd name="connsiteY1" fmla="*/ 996043 h 2743200"/>
              <a:gd name="connsiteX2" fmla="*/ 3184071 w 3184071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743200">
                <a:moveTo>
                  <a:pt x="0" y="2743200"/>
                </a:moveTo>
                <a:cubicBezTo>
                  <a:pt x="191861" y="2098221"/>
                  <a:pt x="383722" y="1453243"/>
                  <a:pt x="914400" y="996043"/>
                </a:cubicBezTo>
                <a:cubicBezTo>
                  <a:pt x="1445078" y="538843"/>
                  <a:pt x="3184071" y="0"/>
                  <a:pt x="31840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2007610" y="2427078"/>
            <a:ext cx="170053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DNS query:</a:t>
            </a:r>
          </a:p>
          <a:p>
            <a:r>
              <a:rPr lang="en-US" sz="2000" dirty="0" err="1" smtClean="0"/>
              <a:t>PoPSiCl</a:t>
            </a:r>
            <a:endParaRPr lang="en-US" sz="2000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  <p:sp>
        <p:nvSpPr>
          <p:cNvPr id="62" name="Freeform 61"/>
          <p:cNvSpPr/>
          <p:nvPr/>
        </p:nvSpPr>
        <p:spPr>
          <a:xfrm>
            <a:off x="1616529" y="2253343"/>
            <a:ext cx="3102428" cy="2547257"/>
          </a:xfrm>
          <a:custGeom>
            <a:avLst/>
            <a:gdLst>
              <a:gd name="connsiteX0" fmla="*/ 3102428 w 3102428"/>
              <a:gd name="connsiteY0" fmla="*/ 0 h 2547257"/>
              <a:gd name="connsiteX1" fmla="*/ 1975757 w 3102428"/>
              <a:gd name="connsiteY1" fmla="*/ 1110343 h 2547257"/>
              <a:gd name="connsiteX2" fmla="*/ 0 w 3102428"/>
              <a:gd name="connsiteY2" fmla="*/ 2547257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428" h="2547257">
                <a:moveTo>
                  <a:pt x="3102428" y="0"/>
                </a:moveTo>
                <a:cubicBezTo>
                  <a:pt x="2797628" y="342900"/>
                  <a:pt x="2492828" y="685800"/>
                  <a:pt x="1975757" y="1110343"/>
                </a:cubicBezTo>
                <a:cubicBezTo>
                  <a:pt x="1458686" y="1534886"/>
                  <a:pt x="0" y="2547257"/>
                  <a:pt x="0" y="25472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462629" y="3229022"/>
            <a:ext cx="20456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 DNS response:</a:t>
            </a:r>
          </a:p>
          <a:p>
            <a:r>
              <a:rPr lang="en-US" sz="2000" dirty="0" smtClean="0"/>
              <a:t>Pseudo IP</a:t>
            </a:r>
          </a:p>
        </p:txBody>
      </p:sp>
      <p:sp>
        <p:nvSpPr>
          <p:cNvPr id="64" name="Freeform 63"/>
          <p:cNvSpPr/>
          <p:nvPr/>
        </p:nvSpPr>
        <p:spPr>
          <a:xfrm>
            <a:off x="1796143" y="3806577"/>
            <a:ext cx="5355771" cy="1550572"/>
          </a:xfrm>
          <a:custGeom>
            <a:avLst/>
            <a:gdLst>
              <a:gd name="connsiteX0" fmla="*/ 0 w 5355771"/>
              <a:gd name="connsiteY0" fmla="*/ 1550572 h 1550572"/>
              <a:gd name="connsiteX1" fmla="*/ 3429000 w 5355771"/>
              <a:gd name="connsiteY1" fmla="*/ 129986 h 1550572"/>
              <a:gd name="connsiteX2" fmla="*/ 5355771 w 5355771"/>
              <a:gd name="connsiteY2" fmla="*/ 64672 h 15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5771" h="1550572">
                <a:moveTo>
                  <a:pt x="0" y="1550572"/>
                </a:moveTo>
                <a:cubicBezTo>
                  <a:pt x="1268186" y="964104"/>
                  <a:pt x="2536372" y="377636"/>
                  <a:pt x="3429000" y="129986"/>
                </a:cubicBezTo>
                <a:cubicBezTo>
                  <a:pt x="4321628" y="-117664"/>
                  <a:pt x="5355771" y="64672"/>
                  <a:pt x="5355771" y="646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708721" y="4031161"/>
            <a:ext cx="15465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(3) Pseudo </a:t>
            </a:r>
            <a:r>
              <a:rPr lang="en-US" sz="2000" dirty="0" smtClean="0"/>
              <a:t>IP</a:t>
            </a:r>
          </a:p>
        </p:txBody>
      </p:sp>
      <p:sp>
        <p:nvSpPr>
          <p:cNvPr id="66" name="Freeform 65"/>
          <p:cNvSpPr/>
          <p:nvPr/>
        </p:nvSpPr>
        <p:spPr>
          <a:xfrm>
            <a:off x="5257800" y="4098471"/>
            <a:ext cx="1845129" cy="783772"/>
          </a:xfrm>
          <a:custGeom>
            <a:avLst/>
            <a:gdLst>
              <a:gd name="connsiteX0" fmla="*/ 1845129 w 1845129"/>
              <a:gd name="connsiteY0" fmla="*/ 0 h 783772"/>
              <a:gd name="connsiteX1" fmla="*/ 636814 w 1845129"/>
              <a:gd name="connsiteY1" fmla="*/ 244929 h 783772"/>
              <a:gd name="connsiteX2" fmla="*/ 0 w 1845129"/>
              <a:gd name="connsiteY2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5129" h="783772">
                <a:moveTo>
                  <a:pt x="1845129" y="0"/>
                </a:moveTo>
                <a:cubicBezTo>
                  <a:pt x="1394732" y="57150"/>
                  <a:pt x="944335" y="114300"/>
                  <a:pt x="636814" y="244929"/>
                </a:cubicBezTo>
                <a:cubicBezTo>
                  <a:pt x="329293" y="375558"/>
                  <a:pt x="0" y="783772"/>
                  <a:pt x="0" y="7837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426095" y="4104768"/>
            <a:ext cx="13947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(4) Forward</a:t>
            </a:r>
          </a:p>
        </p:txBody>
      </p:sp>
      <p:sp>
        <p:nvSpPr>
          <p:cNvPr id="68" name="Freeform 67"/>
          <p:cNvSpPr/>
          <p:nvPr/>
        </p:nvSpPr>
        <p:spPr>
          <a:xfrm>
            <a:off x="1649186" y="5747657"/>
            <a:ext cx="2824843" cy="417430"/>
          </a:xfrm>
          <a:custGeom>
            <a:avLst/>
            <a:gdLst>
              <a:gd name="connsiteX0" fmla="*/ 2824843 w 2824843"/>
              <a:gd name="connsiteY0" fmla="*/ 244929 h 417430"/>
              <a:gd name="connsiteX1" fmla="*/ 1698171 w 2824843"/>
              <a:gd name="connsiteY1" fmla="*/ 408214 h 417430"/>
              <a:gd name="connsiteX2" fmla="*/ 0 w 2824843"/>
              <a:gd name="connsiteY2" fmla="*/ 0 h 4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4843" h="417430">
                <a:moveTo>
                  <a:pt x="2824843" y="244929"/>
                </a:moveTo>
                <a:cubicBezTo>
                  <a:pt x="2496910" y="346982"/>
                  <a:pt x="2168978" y="449035"/>
                  <a:pt x="1698171" y="408214"/>
                </a:cubicBezTo>
                <a:cubicBezTo>
                  <a:pt x="1227364" y="367393"/>
                  <a:pt x="0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44397" y="5668156"/>
            <a:ext cx="19230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(5) Establish TCP</a:t>
            </a:r>
          </a:p>
          <a:p>
            <a:r>
              <a:rPr lang="en-US" sz="2000" dirty="0" smtClean="0"/>
              <a:t> (via SDN switch)</a:t>
            </a:r>
          </a:p>
        </p:txBody>
      </p:sp>
      <p:sp>
        <p:nvSpPr>
          <p:cNvPr id="70" name="Freeform 69"/>
          <p:cNvSpPr/>
          <p:nvPr/>
        </p:nvSpPr>
        <p:spPr>
          <a:xfrm>
            <a:off x="5421086" y="4425043"/>
            <a:ext cx="2449285" cy="620486"/>
          </a:xfrm>
          <a:custGeom>
            <a:avLst/>
            <a:gdLst>
              <a:gd name="connsiteX0" fmla="*/ 0 w 2449285"/>
              <a:gd name="connsiteY0" fmla="*/ 620486 h 620486"/>
              <a:gd name="connsiteX1" fmla="*/ 1240971 w 2449285"/>
              <a:gd name="connsiteY1" fmla="*/ 408214 h 620486"/>
              <a:gd name="connsiteX2" fmla="*/ 2449285 w 2449285"/>
              <a:gd name="connsiteY2" fmla="*/ 0 h 6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9285" h="620486">
                <a:moveTo>
                  <a:pt x="0" y="620486"/>
                </a:moveTo>
                <a:cubicBezTo>
                  <a:pt x="416378" y="566057"/>
                  <a:pt x="832757" y="511628"/>
                  <a:pt x="1240971" y="408214"/>
                </a:cubicBezTo>
                <a:cubicBezTo>
                  <a:pt x="1649185" y="304800"/>
                  <a:pt x="2449285" y="0"/>
                  <a:pt x="2449285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754653" y="4537316"/>
            <a:ext cx="20729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(6)</a:t>
            </a:r>
            <a:r>
              <a:rPr lang="en-US" sz="2000" dirty="0" smtClean="0">
                <a:solidFill>
                  <a:srgbClr val="FF0000"/>
                </a:solidFill>
              </a:rPr>
              <a:t>(8) Rule update</a:t>
            </a:r>
          </a:p>
        </p:txBody>
      </p:sp>
      <p:sp>
        <p:nvSpPr>
          <p:cNvPr id="74" name="Freeform 73"/>
          <p:cNvSpPr/>
          <p:nvPr/>
        </p:nvSpPr>
        <p:spPr>
          <a:xfrm>
            <a:off x="5568043" y="1943100"/>
            <a:ext cx="4620986" cy="4033157"/>
          </a:xfrm>
          <a:custGeom>
            <a:avLst/>
            <a:gdLst>
              <a:gd name="connsiteX0" fmla="*/ 0 w 4620986"/>
              <a:gd name="connsiteY0" fmla="*/ 4033157 h 4033157"/>
              <a:gd name="connsiteX1" fmla="*/ 1469571 w 4620986"/>
              <a:gd name="connsiteY1" fmla="*/ 3657600 h 4033157"/>
              <a:gd name="connsiteX2" fmla="*/ 3820886 w 4620986"/>
              <a:gd name="connsiteY2" fmla="*/ 2498271 h 4033157"/>
              <a:gd name="connsiteX3" fmla="*/ 4620986 w 4620986"/>
              <a:gd name="connsiteY3" fmla="*/ 0 h 40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86" h="4033157">
                <a:moveTo>
                  <a:pt x="0" y="4033157"/>
                </a:moveTo>
                <a:cubicBezTo>
                  <a:pt x="416378" y="3973285"/>
                  <a:pt x="832757" y="3913414"/>
                  <a:pt x="1469571" y="3657600"/>
                </a:cubicBezTo>
                <a:cubicBezTo>
                  <a:pt x="2106385" y="3401786"/>
                  <a:pt x="3295650" y="3107871"/>
                  <a:pt x="3820886" y="2498271"/>
                </a:cubicBezTo>
                <a:cubicBezTo>
                  <a:pt x="4346122" y="1888671"/>
                  <a:pt x="4620986" y="0"/>
                  <a:pt x="4620986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8648885" y="4290302"/>
            <a:ext cx="18716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(7) TCP hand-off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5857365" y="5300689"/>
            <a:ext cx="2065360" cy="845104"/>
            <a:chOff x="5857365" y="5300689"/>
            <a:chExt cx="2065360" cy="845104"/>
          </a:xfrm>
        </p:grpSpPr>
        <p:sp>
          <p:nvSpPr>
            <p:cNvPr id="76" name="Rounded Rectangle 75"/>
            <p:cNvSpPr/>
            <p:nvPr/>
          </p:nvSpPr>
          <p:spPr>
            <a:xfrm>
              <a:off x="5857365" y="5300689"/>
              <a:ext cx="2065360" cy="845104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75499" y="5683566"/>
              <a:ext cx="2047226" cy="42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Tenant server ID</a:t>
              </a:r>
              <a:endParaRPr lang="en-US" sz="2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75737" y="5339021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2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85900" y="1975757"/>
            <a:ext cx="3184071" cy="2743200"/>
          </a:xfrm>
          <a:custGeom>
            <a:avLst/>
            <a:gdLst>
              <a:gd name="connsiteX0" fmla="*/ 0 w 3184071"/>
              <a:gd name="connsiteY0" fmla="*/ 2743200 h 2743200"/>
              <a:gd name="connsiteX1" fmla="*/ 914400 w 3184071"/>
              <a:gd name="connsiteY1" fmla="*/ 996043 h 2743200"/>
              <a:gd name="connsiteX2" fmla="*/ 3184071 w 3184071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743200">
                <a:moveTo>
                  <a:pt x="0" y="2743200"/>
                </a:moveTo>
                <a:cubicBezTo>
                  <a:pt x="191861" y="2098221"/>
                  <a:pt x="383722" y="1453243"/>
                  <a:pt x="914400" y="996043"/>
                </a:cubicBezTo>
                <a:cubicBezTo>
                  <a:pt x="1445078" y="538843"/>
                  <a:pt x="3184071" y="0"/>
                  <a:pt x="31840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2007610" y="2427078"/>
            <a:ext cx="170053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DNS query:</a:t>
            </a:r>
          </a:p>
          <a:p>
            <a:r>
              <a:rPr lang="en-US" sz="2000" dirty="0" err="1" smtClean="0"/>
              <a:t>PoPSiCl</a:t>
            </a:r>
            <a:endParaRPr lang="en-US" sz="2000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  <p:sp>
        <p:nvSpPr>
          <p:cNvPr id="62" name="Freeform 61"/>
          <p:cNvSpPr/>
          <p:nvPr/>
        </p:nvSpPr>
        <p:spPr>
          <a:xfrm>
            <a:off x="1616529" y="2253343"/>
            <a:ext cx="3102428" cy="2547257"/>
          </a:xfrm>
          <a:custGeom>
            <a:avLst/>
            <a:gdLst>
              <a:gd name="connsiteX0" fmla="*/ 3102428 w 3102428"/>
              <a:gd name="connsiteY0" fmla="*/ 0 h 2547257"/>
              <a:gd name="connsiteX1" fmla="*/ 1975757 w 3102428"/>
              <a:gd name="connsiteY1" fmla="*/ 1110343 h 2547257"/>
              <a:gd name="connsiteX2" fmla="*/ 0 w 3102428"/>
              <a:gd name="connsiteY2" fmla="*/ 2547257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428" h="2547257">
                <a:moveTo>
                  <a:pt x="3102428" y="0"/>
                </a:moveTo>
                <a:cubicBezTo>
                  <a:pt x="2797628" y="342900"/>
                  <a:pt x="2492828" y="685800"/>
                  <a:pt x="1975757" y="1110343"/>
                </a:cubicBezTo>
                <a:cubicBezTo>
                  <a:pt x="1458686" y="1534886"/>
                  <a:pt x="0" y="2547257"/>
                  <a:pt x="0" y="25472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462629" y="3229022"/>
            <a:ext cx="20456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 DNS response:</a:t>
            </a:r>
          </a:p>
          <a:p>
            <a:r>
              <a:rPr lang="en-US" sz="2000" dirty="0" smtClean="0"/>
              <a:t>Pseudo IP</a:t>
            </a:r>
          </a:p>
        </p:txBody>
      </p:sp>
      <p:sp>
        <p:nvSpPr>
          <p:cNvPr id="64" name="Freeform 63"/>
          <p:cNvSpPr/>
          <p:nvPr/>
        </p:nvSpPr>
        <p:spPr>
          <a:xfrm>
            <a:off x="1796143" y="3806577"/>
            <a:ext cx="5355771" cy="1550572"/>
          </a:xfrm>
          <a:custGeom>
            <a:avLst/>
            <a:gdLst>
              <a:gd name="connsiteX0" fmla="*/ 0 w 5355771"/>
              <a:gd name="connsiteY0" fmla="*/ 1550572 h 1550572"/>
              <a:gd name="connsiteX1" fmla="*/ 3429000 w 5355771"/>
              <a:gd name="connsiteY1" fmla="*/ 129986 h 1550572"/>
              <a:gd name="connsiteX2" fmla="*/ 5355771 w 5355771"/>
              <a:gd name="connsiteY2" fmla="*/ 64672 h 15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5771" h="1550572">
                <a:moveTo>
                  <a:pt x="0" y="1550572"/>
                </a:moveTo>
                <a:cubicBezTo>
                  <a:pt x="1268186" y="964104"/>
                  <a:pt x="2536372" y="377636"/>
                  <a:pt x="3429000" y="129986"/>
                </a:cubicBezTo>
                <a:cubicBezTo>
                  <a:pt x="4321628" y="-117664"/>
                  <a:pt x="5355771" y="64672"/>
                  <a:pt x="5355771" y="646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708721" y="4031161"/>
            <a:ext cx="15465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(3) Pseudo </a:t>
            </a:r>
            <a:r>
              <a:rPr lang="en-US" sz="2000" dirty="0" smtClean="0"/>
              <a:t>IP</a:t>
            </a:r>
          </a:p>
        </p:txBody>
      </p:sp>
      <p:sp>
        <p:nvSpPr>
          <p:cNvPr id="66" name="Freeform 65"/>
          <p:cNvSpPr/>
          <p:nvPr/>
        </p:nvSpPr>
        <p:spPr>
          <a:xfrm>
            <a:off x="5257800" y="4098471"/>
            <a:ext cx="1845129" cy="783772"/>
          </a:xfrm>
          <a:custGeom>
            <a:avLst/>
            <a:gdLst>
              <a:gd name="connsiteX0" fmla="*/ 1845129 w 1845129"/>
              <a:gd name="connsiteY0" fmla="*/ 0 h 783772"/>
              <a:gd name="connsiteX1" fmla="*/ 636814 w 1845129"/>
              <a:gd name="connsiteY1" fmla="*/ 244929 h 783772"/>
              <a:gd name="connsiteX2" fmla="*/ 0 w 1845129"/>
              <a:gd name="connsiteY2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5129" h="783772">
                <a:moveTo>
                  <a:pt x="1845129" y="0"/>
                </a:moveTo>
                <a:cubicBezTo>
                  <a:pt x="1394732" y="57150"/>
                  <a:pt x="944335" y="114300"/>
                  <a:pt x="636814" y="244929"/>
                </a:cubicBezTo>
                <a:cubicBezTo>
                  <a:pt x="329293" y="375558"/>
                  <a:pt x="0" y="783772"/>
                  <a:pt x="0" y="7837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426095" y="4104768"/>
            <a:ext cx="13947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(4) Forward</a:t>
            </a:r>
          </a:p>
        </p:txBody>
      </p:sp>
      <p:sp>
        <p:nvSpPr>
          <p:cNvPr id="68" name="Freeform 67"/>
          <p:cNvSpPr/>
          <p:nvPr/>
        </p:nvSpPr>
        <p:spPr>
          <a:xfrm>
            <a:off x="1649186" y="5747657"/>
            <a:ext cx="2824843" cy="417430"/>
          </a:xfrm>
          <a:custGeom>
            <a:avLst/>
            <a:gdLst>
              <a:gd name="connsiteX0" fmla="*/ 2824843 w 2824843"/>
              <a:gd name="connsiteY0" fmla="*/ 244929 h 417430"/>
              <a:gd name="connsiteX1" fmla="*/ 1698171 w 2824843"/>
              <a:gd name="connsiteY1" fmla="*/ 408214 h 417430"/>
              <a:gd name="connsiteX2" fmla="*/ 0 w 2824843"/>
              <a:gd name="connsiteY2" fmla="*/ 0 h 4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4843" h="417430">
                <a:moveTo>
                  <a:pt x="2824843" y="244929"/>
                </a:moveTo>
                <a:cubicBezTo>
                  <a:pt x="2496910" y="346982"/>
                  <a:pt x="2168978" y="449035"/>
                  <a:pt x="1698171" y="408214"/>
                </a:cubicBezTo>
                <a:cubicBezTo>
                  <a:pt x="1227364" y="367393"/>
                  <a:pt x="0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144397" y="5668156"/>
            <a:ext cx="19230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(5) Establish TCP</a:t>
            </a:r>
          </a:p>
          <a:p>
            <a:r>
              <a:rPr lang="en-US" sz="2000" dirty="0" smtClean="0"/>
              <a:t> (via SDN switch)</a:t>
            </a:r>
          </a:p>
        </p:txBody>
      </p:sp>
      <p:sp>
        <p:nvSpPr>
          <p:cNvPr id="70" name="Freeform 69"/>
          <p:cNvSpPr/>
          <p:nvPr/>
        </p:nvSpPr>
        <p:spPr>
          <a:xfrm>
            <a:off x="5421086" y="4425043"/>
            <a:ext cx="2449285" cy="620486"/>
          </a:xfrm>
          <a:custGeom>
            <a:avLst/>
            <a:gdLst>
              <a:gd name="connsiteX0" fmla="*/ 0 w 2449285"/>
              <a:gd name="connsiteY0" fmla="*/ 620486 h 620486"/>
              <a:gd name="connsiteX1" fmla="*/ 1240971 w 2449285"/>
              <a:gd name="connsiteY1" fmla="*/ 408214 h 620486"/>
              <a:gd name="connsiteX2" fmla="*/ 2449285 w 2449285"/>
              <a:gd name="connsiteY2" fmla="*/ 0 h 6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9285" h="620486">
                <a:moveTo>
                  <a:pt x="0" y="620486"/>
                </a:moveTo>
                <a:cubicBezTo>
                  <a:pt x="416378" y="566057"/>
                  <a:pt x="832757" y="511628"/>
                  <a:pt x="1240971" y="408214"/>
                </a:cubicBezTo>
                <a:cubicBezTo>
                  <a:pt x="1649185" y="304800"/>
                  <a:pt x="2449285" y="0"/>
                  <a:pt x="2449285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754653" y="4537316"/>
            <a:ext cx="20729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(6)</a:t>
            </a:r>
            <a:r>
              <a:rPr lang="en-US" sz="2000" dirty="0" smtClean="0">
                <a:solidFill>
                  <a:srgbClr val="FF0000"/>
                </a:solidFill>
              </a:rPr>
              <a:t>(8) Rule update</a:t>
            </a:r>
          </a:p>
        </p:txBody>
      </p:sp>
      <p:sp>
        <p:nvSpPr>
          <p:cNvPr id="74" name="Freeform 73"/>
          <p:cNvSpPr/>
          <p:nvPr/>
        </p:nvSpPr>
        <p:spPr>
          <a:xfrm>
            <a:off x="5568043" y="1943100"/>
            <a:ext cx="4620986" cy="4033157"/>
          </a:xfrm>
          <a:custGeom>
            <a:avLst/>
            <a:gdLst>
              <a:gd name="connsiteX0" fmla="*/ 0 w 4620986"/>
              <a:gd name="connsiteY0" fmla="*/ 4033157 h 4033157"/>
              <a:gd name="connsiteX1" fmla="*/ 1469571 w 4620986"/>
              <a:gd name="connsiteY1" fmla="*/ 3657600 h 4033157"/>
              <a:gd name="connsiteX2" fmla="*/ 3820886 w 4620986"/>
              <a:gd name="connsiteY2" fmla="*/ 2498271 h 4033157"/>
              <a:gd name="connsiteX3" fmla="*/ 4620986 w 4620986"/>
              <a:gd name="connsiteY3" fmla="*/ 0 h 40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86" h="4033157">
                <a:moveTo>
                  <a:pt x="0" y="4033157"/>
                </a:moveTo>
                <a:cubicBezTo>
                  <a:pt x="416378" y="3973285"/>
                  <a:pt x="832757" y="3913414"/>
                  <a:pt x="1469571" y="3657600"/>
                </a:cubicBezTo>
                <a:cubicBezTo>
                  <a:pt x="2106385" y="3401786"/>
                  <a:pt x="3295650" y="3107871"/>
                  <a:pt x="3820886" y="2498271"/>
                </a:cubicBezTo>
                <a:cubicBezTo>
                  <a:pt x="4346122" y="1888671"/>
                  <a:pt x="4620986" y="0"/>
                  <a:pt x="4620986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8648885" y="4290302"/>
            <a:ext cx="18716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(7) TCP hand-off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5857365" y="5300689"/>
            <a:ext cx="2065360" cy="845104"/>
            <a:chOff x="5857365" y="5300689"/>
            <a:chExt cx="2065360" cy="845104"/>
          </a:xfrm>
        </p:grpSpPr>
        <p:sp>
          <p:nvSpPr>
            <p:cNvPr id="76" name="Rounded Rectangle 75"/>
            <p:cNvSpPr/>
            <p:nvPr/>
          </p:nvSpPr>
          <p:spPr>
            <a:xfrm>
              <a:off x="5857365" y="5300689"/>
              <a:ext cx="2065360" cy="845104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75499" y="5683566"/>
              <a:ext cx="2047226" cy="42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Tenant server ID</a:t>
              </a:r>
              <a:endParaRPr lang="en-US" sz="2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75737" y="5339021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</p:grpSp>
      <p:sp>
        <p:nvSpPr>
          <p:cNvPr id="81" name="Rectangular Callout 80"/>
          <p:cNvSpPr/>
          <p:nvPr/>
        </p:nvSpPr>
        <p:spPr>
          <a:xfrm>
            <a:off x="686308" y="1174615"/>
            <a:ext cx="10732231" cy="1798516"/>
          </a:xfrm>
          <a:prstGeom prst="wedgeRectCallout">
            <a:avLst>
              <a:gd name="adj1" fmla="val 16203"/>
              <a:gd name="adj2" fmla="val 83880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41673"/>
              </p:ext>
            </p:extLst>
          </p:nvPr>
        </p:nvGraphicFramePr>
        <p:xfrm>
          <a:off x="737063" y="1246098"/>
          <a:ext cx="10632489" cy="16358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8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8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MATCH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Source IP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Source port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Destination</a:t>
                      </a:r>
                      <a:r>
                        <a:rPr lang="en-US" sz="2000" baseline="0" dirty="0" smtClean="0"/>
                        <a:t> IP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Destination</a:t>
                      </a:r>
                      <a:r>
                        <a:rPr lang="en-US" sz="2000" baseline="0" dirty="0" smtClean="0"/>
                        <a:t> port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4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Client-IP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Client-port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Pseudo-IP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Server-port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Change destination IP to </a:t>
                      </a:r>
                      <a:r>
                        <a:rPr lang="en-US" sz="2000" i="1" dirty="0" smtClean="0"/>
                        <a:t>Tenant-IP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Tenant-IP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Server-port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Client-IP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Client-port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Change source IP to </a:t>
                      </a:r>
                      <a:r>
                        <a:rPr lang="en-US" sz="2000" i="1" dirty="0" smtClean="0"/>
                        <a:t>Pseudo-IP </a:t>
                      </a:r>
                      <a:endParaRPr lang="en-US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4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85900" y="1975757"/>
            <a:ext cx="3184071" cy="2743200"/>
          </a:xfrm>
          <a:custGeom>
            <a:avLst/>
            <a:gdLst>
              <a:gd name="connsiteX0" fmla="*/ 0 w 3184071"/>
              <a:gd name="connsiteY0" fmla="*/ 2743200 h 2743200"/>
              <a:gd name="connsiteX1" fmla="*/ 914400 w 3184071"/>
              <a:gd name="connsiteY1" fmla="*/ 996043 h 2743200"/>
              <a:gd name="connsiteX2" fmla="*/ 3184071 w 3184071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743200">
                <a:moveTo>
                  <a:pt x="0" y="2743200"/>
                </a:moveTo>
                <a:cubicBezTo>
                  <a:pt x="191861" y="2098221"/>
                  <a:pt x="383722" y="1453243"/>
                  <a:pt x="914400" y="996043"/>
                </a:cubicBezTo>
                <a:cubicBezTo>
                  <a:pt x="1445078" y="538843"/>
                  <a:pt x="3184071" y="0"/>
                  <a:pt x="31840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616529" y="2253343"/>
            <a:ext cx="3102428" cy="2547257"/>
          </a:xfrm>
          <a:custGeom>
            <a:avLst/>
            <a:gdLst>
              <a:gd name="connsiteX0" fmla="*/ 3102428 w 3102428"/>
              <a:gd name="connsiteY0" fmla="*/ 0 h 2547257"/>
              <a:gd name="connsiteX1" fmla="*/ 1975757 w 3102428"/>
              <a:gd name="connsiteY1" fmla="*/ 1110343 h 2547257"/>
              <a:gd name="connsiteX2" fmla="*/ 0 w 3102428"/>
              <a:gd name="connsiteY2" fmla="*/ 2547257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428" h="2547257">
                <a:moveTo>
                  <a:pt x="3102428" y="0"/>
                </a:moveTo>
                <a:cubicBezTo>
                  <a:pt x="2797628" y="342900"/>
                  <a:pt x="2492828" y="685800"/>
                  <a:pt x="1975757" y="1110343"/>
                </a:cubicBezTo>
                <a:cubicBezTo>
                  <a:pt x="1458686" y="1534886"/>
                  <a:pt x="0" y="2547257"/>
                  <a:pt x="0" y="25472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2007610" y="2427078"/>
            <a:ext cx="170053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DNS query:</a:t>
            </a:r>
          </a:p>
          <a:p>
            <a:r>
              <a:rPr lang="en-US" sz="2000" dirty="0" err="1" smtClean="0"/>
              <a:t>PoPSiCl</a:t>
            </a:r>
            <a:endParaRPr lang="en-US" sz="20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462629" y="3229022"/>
            <a:ext cx="20456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 DNS response:</a:t>
            </a:r>
          </a:p>
          <a:p>
            <a:r>
              <a:rPr lang="en-US" sz="2000" dirty="0" smtClean="0"/>
              <a:t>Pseudo IP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  <p:sp>
        <p:nvSpPr>
          <p:cNvPr id="9" name="Freeform 8"/>
          <p:cNvSpPr/>
          <p:nvPr/>
        </p:nvSpPr>
        <p:spPr>
          <a:xfrm>
            <a:off x="1796143" y="3806577"/>
            <a:ext cx="5355771" cy="1550572"/>
          </a:xfrm>
          <a:custGeom>
            <a:avLst/>
            <a:gdLst>
              <a:gd name="connsiteX0" fmla="*/ 0 w 5355771"/>
              <a:gd name="connsiteY0" fmla="*/ 1550572 h 1550572"/>
              <a:gd name="connsiteX1" fmla="*/ 3429000 w 5355771"/>
              <a:gd name="connsiteY1" fmla="*/ 129986 h 1550572"/>
              <a:gd name="connsiteX2" fmla="*/ 5355771 w 5355771"/>
              <a:gd name="connsiteY2" fmla="*/ 64672 h 15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5771" h="1550572">
                <a:moveTo>
                  <a:pt x="0" y="1550572"/>
                </a:moveTo>
                <a:cubicBezTo>
                  <a:pt x="1268186" y="964104"/>
                  <a:pt x="2536372" y="377636"/>
                  <a:pt x="3429000" y="129986"/>
                </a:cubicBezTo>
                <a:cubicBezTo>
                  <a:pt x="4321628" y="-117664"/>
                  <a:pt x="5355771" y="64672"/>
                  <a:pt x="5355771" y="646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708721" y="4031161"/>
            <a:ext cx="15465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(3) Pseudo </a:t>
            </a:r>
            <a:r>
              <a:rPr lang="en-US" sz="2000" dirty="0" smtClean="0"/>
              <a:t>IP</a:t>
            </a:r>
          </a:p>
        </p:txBody>
      </p:sp>
      <p:sp>
        <p:nvSpPr>
          <p:cNvPr id="10" name="Freeform 9"/>
          <p:cNvSpPr/>
          <p:nvPr/>
        </p:nvSpPr>
        <p:spPr>
          <a:xfrm>
            <a:off x="5257800" y="4098471"/>
            <a:ext cx="1845129" cy="783772"/>
          </a:xfrm>
          <a:custGeom>
            <a:avLst/>
            <a:gdLst>
              <a:gd name="connsiteX0" fmla="*/ 1845129 w 1845129"/>
              <a:gd name="connsiteY0" fmla="*/ 0 h 783772"/>
              <a:gd name="connsiteX1" fmla="*/ 636814 w 1845129"/>
              <a:gd name="connsiteY1" fmla="*/ 244929 h 783772"/>
              <a:gd name="connsiteX2" fmla="*/ 0 w 1845129"/>
              <a:gd name="connsiteY2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5129" h="783772">
                <a:moveTo>
                  <a:pt x="1845129" y="0"/>
                </a:moveTo>
                <a:cubicBezTo>
                  <a:pt x="1394732" y="57150"/>
                  <a:pt x="944335" y="114300"/>
                  <a:pt x="636814" y="244929"/>
                </a:cubicBezTo>
                <a:cubicBezTo>
                  <a:pt x="329293" y="375558"/>
                  <a:pt x="0" y="783772"/>
                  <a:pt x="0" y="7837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426095" y="4104768"/>
            <a:ext cx="13947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(4) Forward</a:t>
            </a:r>
          </a:p>
        </p:txBody>
      </p:sp>
      <p:sp>
        <p:nvSpPr>
          <p:cNvPr id="11" name="Freeform 10"/>
          <p:cNvSpPr/>
          <p:nvPr/>
        </p:nvSpPr>
        <p:spPr>
          <a:xfrm>
            <a:off x="1649186" y="5747657"/>
            <a:ext cx="2824843" cy="417430"/>
          </a:xfrm>
          <a:custGeom>
            <a:avLst/>
            <a:gdLst>
              <a:gd name="connsiteX0" fmla="*/ 2824843 w 2824843"/>
              <a:gd name="connsiteY0" fmla="*/ 244929 h 417430"/>
              <a:gd name="connsiteX1" fmla="*/ 1698171 w 2824843"/>
              <a:gd name="connsiteY1" fmla="*/ 408214 h 417430"/>
              <a:gd name="connsiteX2" fmla="*/ 0 w 2824843"/>
              <a:gd name="connsiteY2" fmla="*/ 0 h 4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4843" h="417430">
                <a:moveTo>
                  <a:pt x="2824843" y="244929"/>
                </a:moveTo>
                <a:cubicBezTo>
                  <a:pt x="2496910" y="346982"/>
                  <a:pt x="2168978" y="449035"/>
                  <a:pt x="1698171" y="408214"/>
                </a:cubicBezTo>
                <a:cubicBezTo>
                  <a:pt x="1227364" y="367393"/>
                  <a:pt x="0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144397" y="5668156"/>
            <a:ext cx="19230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(5) Establish TCP</a:t>
            </a:r>
          </a:p>
          <a:p>
            <a:r>
              <a:rPr lang="en-US" sz="2000" dirty="0" smtClean="0"/>
              <a:t> (via SDN switch)</a:t>
            </a:r>
          </a:p>
        </p:txBody>
      </p:sp>
      <p:sp>
        <p:nvSpPr>
          <p:cNvPr id="13" name="Freeform 12"/>
          <p:cNvSpPr/>
          <p:nvPr/>
        </p:nvSpPr>
        <p:spPr>
          <a:xfrm>
            <a:off x="5421086" y="4425043"/>
            <a:ext cx="2449285" cy="620486"/>
          </a:xfrm>
          <a:custGeom>
            <a:avLst/>
            <a:gdLst>
              <a:gd name="connsiteX0" fmla="*/ 0 w 2449285"/>
              <a:gd name="connsiteY0" fmla="*/ 620486 h 620486"/>
              <a:gd name="connsiteX1" fmla="*/ 1240971 w 2449285"/>
              <a:gd name="connsiteY1" fmla="*/ 408214 h 620486"/>
              <a:gd name="connsiteX2" fmla="*/ 2449285 w 2449285"/>
              <a:gd name="connsiteY2" fmla="*/ 0 h 6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9285" h="620486">
                <a:moveTo>
                  <a:pt x="0" y="620486"/>
                </a:moveTo>
                <a:cubicBezTo>
                  <a:pt x="416378" y="566057"/>
                  <a:pt x="832757" y="511628"/>
                  <a:pt x="1240971" y="408214"/>
                </a:cubicBezTo>
                <a:cubicBezTo>
                  <a:pt x="1649185" y="304800"/>
                  <a:pt x="2449285" y="0"/>
                  <a:pt x="2449285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754653" y="4537316"/>
            <a:ext cx="20729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(6)(8) Rule update</a:t>
            </a:r>
          </a:p>
        </p:txBody>
      </p:sp>
      <p:sp>
        <p:nvSpPr>
          <p:cNvPr id="16" name="Freeform 15"/>
          <p:cNvSpPr/>
          <p:nvPr/>
        </p:nvSpPr>
        <p:spPr>
          <a:xfrm>
            <a:off x="1763486" y="1714500"/>
            <a:ext cx="7886700" cy="3347357"/>
          </a:xfrm>
          <a:custGeom>
            <a:avLst/>
            <a:gdLst>
              <a:gd name="connsiteX0" fmla="*/ 0 w 7886700"/>
              <a:gd name="connsiteY0" fmla="*/ 3347357 h 3347357"/>
              <a:gd name="connsiteX1" fmla="*/ 3282043 w 7886700"/>
              <a:gd name="connsiteY1" fmla="*/ 1632857 h 3347357"/>
              <a:gd name="connsiteX2" fmla="*/ 7886700 w 7886700"/>
              <a:gd name="connsiteY2" fmla="*/ 0 h 334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6700" h="3347357">
                <a:moveTo>
                  <a:pt x="0" y="3347357"/>
                </a:moveTo>
                <a:cubicBezTo>
                  <a:pt x="983796" y="2769053"/>
                  <a:pt x="1967593" y="2190750"/>
                  <a:pt x="3282043" y="1632857"/>
                </a:cubicBezTo>
                <a:cubicBezTo>
                  <a:pt x="4596493" y="1074964"/>
                  <a:pt x="7886700" y="0"/>
                  <a:pt x="7886700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379621" y="2121109"/>
            <a:ext cx="186531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      (9) TLS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(via SDN switch)</a:t>
            </a:r>
          </a:p>
        </p:txBody>
      </p:sp>
      <p:sp>
        <p:nvSpPr>
          <p:cNvPr id="69" name="Freeform 68"/>
          <p:cNvSpPr/>
          <p:nvPr/>
        </p:nvSpPr>
        <p:spPr>
          <a:xfrm>
            <a:off x="5568043" y="1943100"/>
            <a:ext cx="4620986" cy="4033157"/>
          </a:xfrm>
          <a:custGeom>
            <a:avLst/>
            <a:gdLst>
              <a:gd name="connsiteX0" fmla="*/ 0 w 4620986"/>
              <a:gd name="connsiteY0" fmla="*/ 4033157 h 4033157"/>
              <a:gd name="connsiteX1" fmla="*/ 1469571 w 4620986"/>
              <a:gd name="connsiteY1" fmla="*/ 3657600 h 4033157"/>
              <a:gd name="connsiteX2" fmla="*/ 3820886 w 4620986"/>
              <a:gd name="connsiteY2" fmla="*/ 2498271 h 4033157"/>
              <a:gd name="connsiteX3" fmla="*/ 4620986 w 4620986"/>
              <a:gd name="connsiteY3" fmla="*/ 0 h 40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86" h="4033157">
                <a:moveTo>
                  <a:pt x="0" y="4033157"/>
                </a:moveTo>
                <a:cubicBezTo>
                  <a:pt x="416378" y="3973285"/>
                  <a:pt x="832757" y="3913414"/>
                  <a:pt x="1469571" y="3657600"/>
                </a:cubicBezTo>
                <a:cubicBezTo>
                  <a:pt x="2106385" y="3401786"/>
                  <a:pt x="3295650" y="3107871"/>
                  <a:pt x="3820886" y="2498271"/>
                </a:cubicBezTo>
                <a:cubicBezTo>
                  <a:pt x="4346122" y="1888671"/>
                  <a:pt x="4620986" y="0"/>
                  <a:pt x="4620986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8648885" y="4290302"/>
            <a:ext cx="18716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(7) TCP hand-off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857365" y="5300689"/>
            <a:ext cx="2065360" cy="845104"/>
            <a:chOff x="5857365" y="5300689"/>
            <a:chExt cx="2065360" cy="845104"/>
          </a:xfrm>
        </p:grpSpPr>
        <p:sp>
          <p:nvSpPr>
            <p:cNvPr id="72" name="Rounded Rectangle 71"/>
            <p:cNvSpPr/>
            <p:nvPr/>
          </p:nvSpPr>
          <p:spPr>
            <a:xfrm>
              <a:off x="5857365" y="5300689"/>
              <a:ext cx="2065360" cy="845104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75499" y="5683566"/>
              <a:ext cx="2047226" cy="42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Tenant server ID</a:t>
              </a:r>
              <a:endParaRPr lang="en-US" sz="2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375737" y="5339021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56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485900" y="1975757"/>
            <a:ext cx="3184071" cy="2743200"/>
          </a:xfrm>
          <a:custGeom>
            <a:avLst/>
            <a:gdLst>
              <a:gd name="connsiteX0" fmla="*/ 0 w 3184071"/>
              <a:gd name="connsiteY0" fmla="*/ 2743200 h 2743200"/>
              <a:gd name="connsiteX1" fmla="*/ 914400 w 3184071"/>
              <a:gd name="connsiteY1" fmla="*/ 996043 h 2743200"/>
              <a:gd name="connsiteX2" fmla="*/ 3184071 w 3184071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743200">
                <a:moveTo>
                  <a:pt x="0" y="2743200"/>
                </a:moveTo>
                <a:cubicBezTo>
                  <a:pt x="191861" y="2098221"/>
                  <a:pt x="383722" y="1453243"/>
                  <a:pt x="914400" y="996043"/>
                </a:cubicBezTo>
                <a:cubicBezTo>
                  <a:pt x="1445078" y="538843"/>
                  <a:pt x="3184071" y="0"/>
                  <a:pt x="31840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616529" y="2253343"/>
            <a:ext cx="3102428" cy="2547257"/>
          </a:xfrm>
          <a:custGeom>
            <a:avLst/>
            <a:gdLst>
              <a:gd name="connsiteX0" fmla="*/ 3102428 w 3102428"/>
              <a:gd name="connsiteY0" fmla="*/ 0 h 2547257"/>
              <a:gd name="connsiteX1" fmla="*/ 1975757 w 3102428"/>
              <a:gd name="connsiteY1" fmla="*/ 1110343 h 2547257"/>
              <a:gd name="connsiteX2" fmla="*/ 0 w 3102428"/>
              <a:gd name="connsiteY2" fmla="*/ 2547257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428" h="2547257">
                <a:moveTo>
                  <a:pt x="3102428" y="0"/>
                </a:moveTo>
                <a:cubicBezTo>
                  <a:pt x="2797628" y="342900"/>
                  <a:pt x="2492828" y="685800"/>
                  <a:pt x="1975757" y="1110343"/>
                </a:cubicBezTo>
                <a:cubicBezTo>
                  <a:pt x="1458686" y="1534886"/>
                  <a:pt x="0" y="2547257"/>
                  <a:pt x="0" y="254725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891" y="484910"/>
            <a:ext cx="314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+mj-lt"/>
              </a:rPr>
              <a:t>PoPSiCl</a:t>
            </a:r>
            <a:r>
              <a:rPr lang="en-US" sz="4000" b="1" dirty="0" smtClean="0">
                <a:latin typeface="+mj-lt"/>
              </a:rPr>
              <a:t>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7" y="4908233"/>
            <a:ext cx="943504" cy="1454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5" y="1017250"/>
            <a:ext cx="943504" cy="14545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7013" y="247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DNS server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4404" y="6395460"/>
            <a:ext cx="184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SDN controller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199190" y="2968656"/>
            <a:ext cx="1608728" cy="12286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6433" y="3017642"/>
            <a:ext cx="1028615" cy="429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555" y="3385273"/>
            <a:ext cx="1392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Cert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6092" y="3736574"/>
            <a:ext cx="162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Client </a:t>
            </a:r>
            <a:r>
              <a:rPr lang="en-US" sz="2200" dirty="0" err="1" smtClean="0"/>
              <a:t>PriKey</a:t>
            </a:r>
            <a:endParaRPr lang="en-US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4743510" y="73746"/>
            <a:ext cx="1335194" cy="835318"/>
          </a:xfrm>
          <a:prstGeom prst="roundRect">
            <a:avLst/>
          </a:prstGeom>
          <a:solidFill>
            <a:schemeClr val="bg2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59979" y="103176"/>
            <a:ext cx="1102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PoPSiCl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76168" y="478177"/>
            <a:ext cx="130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Pseudo IP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2007610" y="2427078"/>
            <a:ext cx="170053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DNS query:</a:t>
            </a:r>
          </a:p>
          <a:p>
            <a:r>
              <a:rPr lang="en-US" sz="2000" dirty="0" err="1" smtClean="0"/>
              <a:t>PoPSiCl</a:t>
            </a:r>
            <a:endParaRPr lang="en-US" sz="20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462629" y="3229022"/>
            <a:ext cx="20456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 DNS response:</a:t>
            </a:r>
          </a:p>
          <a:p>
            <a:r>
              <a:rPr lang="en-US" sz="2000" dirty="0" smtClean="0"/>
              <a:t>Pseudo IP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821646" y="480205"/>
            <a:ext cx="3071587" cy="2082906"/>
            <a:chOff x="9120413" y="2114367"/>
            <a:chExt cx="3071587" cy="208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356" y="2777424"/>
              <a:ext cx="2875644" cy="141984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20413" y="2114367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92656" y="2114911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66470" y="2353272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38713" y="2361056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7613" y="2360512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649856" y="2361056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23670" y="2599417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95913" y="2607201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008506" y="2746334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080749" y="2746878"/>
              <a:ext cx="914400" cy="854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54563" y="298523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26806" y="2993023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437857" y="2563111"/>
            <a:ext cx="1717910" cy="1228618"/>
            <a:chOff x="8955712" y="444127"/>
            <a:chExt cx="1717910" cy="1228618"/>
          </a:xfrm>
        </p:grpSpPr>
        <p:sp>
          <p:nvSpPr>
            <p:cNvPr id="56" name="Rounded Rectangle 55"/>
            <p:cNvSpPr/>
            <p:nvPr/>
          </p:nvSpPr>
          <p:spPr>
            <a:xfrm>
              <a:off x="8955712" y="444127"/>
              <a:ext cx="1694144" cy="1228618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4780" y="473864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2902" y="841495"/>
              <a:ext cx="1467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/>
                <a:t>Server Cert</a:t>
              </a:r>
              <a:endParaRPr lang="en-US" sz="2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74439" y="1192796"/>
              <a:ext cx="1699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Server </a:t>
              </a:r>
              <a:r>
                <a:rPr lang="en-US" sz="2200" dirty="0" err="1" smtClean="0"/>
                <a:t>PriKey</a:t>
              </a:r>
              <a:endParaRPr lang="en-US" sz="2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7932" y="3527223"/>
            <a:ext cx="1467325" cy="932198"/>
            <a:chOff x="7107932" y="3527223"/>
            <a:chExt cx="1467325" cy="9321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81" y="3527223"/>
              <a:ext cx="1257628" cy="5460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107932" y="4028534"/>
              <a:ext cx="146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SDN switch</a:t>
              </a:r>
              <a:endParaRPr lang="en-US" sz="2200" dirty="0"/>
            </a:p>
          </p:txBody>
        </p:sp>
      </p:grpSp>
      <p:sp>
        <p:nvSpPr>
          <p:cNvPr id="9" name="Freeform 8"/>
          <p:cNvSpPr/>
          <p:nvPr/>
        </p:nvSpPr>
        <p:spPr>
          <a:xfrm>
            <a:off x="1796143" y="3806577"/>
            <a:ext cx="5355771" cy="1550572"/>
          </a:xfrm>
          <a:custGeom>
            <a:avLst/>
            <a:gdLst>
              <a:gd name="connsiteX0" fmla="*/ 0 w 5355771"/>
              <a:gd name="connsiteY0" fmla="*/ 1550572 h 1550572"/>
              <a:gd name="connsiteX1" fmla="*/ 3429000 w 5355771"/>
              <a:gd name="connsiteY1" fmla="*/ 129986 h 1550572"/>
              <a:gd name="connsiteX2" fmla="*/ 5355771 w 5355771"/>
              <a:gd name="connsiteY2" fmla="*/ 64672 h 15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5771" h="1550572">
                <a:moveTo>
                  <a:pt x="0" y="1550572"/>
                </a:moveTo>
                <a:cubicBezTo>
                  <a:pt x="1268186" y="964104"/>
                  <a:pt x="2536372" y="377636"/>
                  <a:pt x="3429000" y="129986"/>
                </a:cubicBezTo>
                <a:cubicBezTo>
                  <a:pt x="4321628" y="-117664"/>
                  <a:pt x="5355771" y="64672"/>
                  <a:pt x="5355771" y="646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708721" y="4031161"/>
            <a:ext cx="15465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(3) Pseudo </a:t>
            </a:r>
            <a:r>
              <a:rPr lang="en-US" sz="2000" dirty="0" smtClean="0"/>
              <a:t>IP</a:t>
            </a:r>
          </a:p>
        </p:txBody>
      </p:sp>
      <p:sp>
        <p:nvSpPr>
          <p:cNvPr id="10" name="Freeform 9"/>
          <p:cNvSpPr/>
          <p:nvPr/>
        </p:nvSpPr>
        <p:spPr>
          <a:xfrm>
            <a:off x="5257800" y="4098471"/>
            <a:ext cx="1845129" cy="783772"/>
          </a:xfrm>
          <a:custGeom>
            <a:avLst/>
            <a:gdLst>
              <a:gd name="connsiteX0" fmla="*/ 1845129 w 1845129"/>
              <a:gd name="connsiteY0" fmla="*/ 0 h 783772"/>
              <a:gd name="connsiteX1" fmla="*/ 636814 w 1845129"/>
              <a:gd name="connsiteY1" fmla="*/ 244929 h 783772"/>
              <a:gd name="connsiteX2" fmla="*/ 0 w 1845129"/>
              <a:gd name="connsiteY2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5129" h="783772">
                <a:moveTo>
                  <a:pt x="1845129" y="0"/>
                </a:moveTo>
                <a:cubicBezTo>
                  <a:pt x="1394732" y="57150"/>
                  <a:pt x="944335" y="114300"/>
                  <a:pt x="636814" y="244929"/>
                </a:cubicBezTo>
                <a:cubicBezTo>
                  <a:pt x="329293" y="375558"/>
                  <a:pt x="0" y="783772"/>
                  <a:pt x="0" y="78377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426095" y="4104768"/>
            <a:ext cx="13947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(4) Forward</a:t>
            </a:r>
          </a:p>
        </p:txBody>
      </p:sp>
      <p:sp>
        <p:nvSpPr>
          <p:cNvPr id="11" name="Freeform 10"/>
          <p:cNvSpPr/>
          <p:nvPr/>
        </p:nvSpPr>
        <p:spPr>
          <a:xfrm>
            <a:off x="1649186" y="5747657"/>
            <a:ext cx="2824843" cy="417430"/>
          </a:xfrm>
          <a:custGeom>
            <a:avLst/>
            <a:gdLst>
              <a:gd name="connsiteX0" fmla="*/ 2824843 w 2824843"/>
              <a:gd name="connsiteY0" fmla="*/ 244929 h 417430"/>
              <a:gd name="connsiteX1" fmla="*/ 1698171 w 2824843"/>
              <a:gd name="connsiteY1" fmla="*/ 408214 h 417430"/>
              <a:gd name="connsiteX2" fmla="*/ 0 w 2824843"/>
              <a:gd name="connsiteY2" fmla="*/ 0 h 4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4843" h="417430">
                <a:moveTo>
                  <a:pt x="2824843" y="244929"/>
                </a:moveTo>
                <a:cubicBezTo>
                  <a:pt x="2496910" y="346982"/>
                  <a:pt x="2168978" y="449035"/>
                  <a:pt x="1698171" y="408214"/>
                </a:cubicBezTo>
                <a:cubicBezTo>
                  <a:pt x="1227364" y="367393"/>
                  <a:pt x="0" y="0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144397" y="5668156"/>
            <a:ext cx="192302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(5) Establish TCP</a:t>
            </a:r>
          </a:p>
          <a:p>
            <a:r>
              <a:rPr lang="en-US" sz="2000" dirty="0" smtClean="0"/>
              <a:t> (via SDN switch)</a:t>
            </a:r>
          </a:p>
        </p:txBody>
      </p:sp>
      <p:sp>
        <p:nvSpPr>
          <p:cNvPr id="13" name="Freeform 12"/>
          <p:cNvSpPr/>
          <p:nvPr/>
        </p:nvSpPr>
        <p:spPr>
          <a:xfrm>
            <a:off x="5421086" y="4425043"/>
            <a:ext cx="2449285" cy="620486"/>
          </a:xfrm>
          <a:custGeom>
            <a:avLst/>
            <a:gdLst>
              <a:gd name="connsiteX0" fmla="*/ 0 w 2449285"/>
              <a:gd name="connsiteY0" fmla="*/ 620486 h 620486"/>
              <a:gd name="connsiteX1" fmla="*/ 1240971 w 2449285"/>
              <a:gd name="connsiteY1" fmla="*/ 408214 h 620486"/>
              <a:gd name="connsiteX2" fmla="*/ 2449285 w 2449285"/>
              <a:gd name="connsiteY2" fmla="*/ 0 h 6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9285" h="620486">
                <a:moveTo>
                  <a:pt x="0" y="620486"/>
                </a:moveTo>
                <a:cubicBezTo>
                  <a:pt x="416378" y="566057"/>
                  <a:pt x="832757" y="511628"/>
                  <a:pt x="1240971" y="408214"/>
                </a:cubicBezTo>
                <a:cubicBezTo>
                  <a:pt x="1649185" y="304800"/>
                  <a:pt x="2449285" y="0"/>
                  <a:pt x="2449285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754653" y="4537316"/>
            <a:ext cx="20729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(6)(8) Rule update</a:t>
            </a:r>
          </a:p>
        </p:txBody>
      </p:sp>
      <p:sp>
        <p:nvSpPr>
          <p:cNvPr id="16" name="Freeform 15"/>
          <p:cNvSpPr/>
          <p:nvPr/>
        </p:nvSpPr>
        <p:spPr>
          <a:xfrm>
            <a:off x="1763486" y="1714500"/>
            <a:ext cx="7886700" cy="3347357"/>
          </a:xfrm>
          <a:custGeom>
            <a:avLst/>
            <a:gdLst>
              <a:gd name="connsiteX0" fmla="*/ 0 w 7886700"/>
              <a:gd name="connsiteY0" fmla="*/ 3347357 h 3347357"/>
              <a:gd name="connsiteX1" fmla="*/ 3282043 w 7886700"/>
              <a:gd name="connsiteY1" fmla="*/ 1632857 h 3347357"/>
              <a:gd name="connsiteX2" fmla="*/ 7886700 w 7886700"/>
              <a:gd name="connsiteY2" fmla="*/ 0 h 334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6700" h="3347357">
                <a:moveTo>
                  <a:pt x="0" y="3347357"/>
                </a:moveTo>
                <a:cubicBezTo>
                  <a:pt x="983796" y="2769053"/>
                  <a:pt x="1967593" y="2190750"/>
                  <a:pt x="3282043" y="1632857"/>
                </a:cubicBezTo>
                <a:cubicBezTo>
                  <a:pt x="4596493" y="1074964"/>
                  <a:pt x="7886700" y="0"/>
                  <a:pt x="7886700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379621" y="2121109"/>
            <a:ext cx="186531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      (9) TLS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(via SDN switch)</a:t>
            </a:r>
          </a:p>
        </p:txBody>
      </p:sp>
      <p:sp>
        <p:nvSpPr>
          <p:cNvPr id="69" name="Freeform 68"/>
          <p:cNvSpPr/>
          <p:nvPr/>
        </p:nvSpPr>
        <p:spPr>
          <a:xfrm>
            <a:off x="5568043" y="1943100"/>
            <a:ext cx="4620986" cy="4033157"/>
          </a:xfrm>
          <a:custGeom>
            <a:avLst/>
            <a:gdLst>
              <a:gd name="connsiteX0" fmla="*/ 0 w 4620986"/>
              <a:gd name="connsiteY0" fmla="*/ 4033157 h 4033157"/>
              <a:gd name="connsiteX1" fmla="*/ 1469571 w 4620986"/>
              <a:gd name="connsiteY1" fmla="*/ 3657600 h 4033157"/>
              <a:gd name="connsiteX2" fmla="*/ 3820886 w 4620986"/>
              <a:gd name="connsiteY2" fmla="*/ 2498271 h 4033157"/>
              <a:gd name="connsiteX3" fmla="*/ 4620986 w 4620986"/>
              <a:gd name="connsiteY3" fmla="*/ 0 h 40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86" h="4033157">
                <a:moveTo>
                  <a:pt x="0" y="4033157"/>
                </a:moveTo>
                <a:cubicBezTo>
                  <a:pt x="416378" y="3973285"/>
                  <a:pt x="832757" y="3913414"/>
                  <a:pt x="1469571" y="3657600"/>
                </a:cubicBezTo>
                <a:cubicBezTo>
                  <a:pt x="2106385" y="3401786"/>
                  <a:pt x="3295650" y="3107871"/>
                  <a:pt x="3820886" y="2498271"/>
                </a:cubicBezTo>
                <a:cubicBezTo>
                  <a:pt x="4346122" y="1888671"/>
                  <a:pt x="4620986" y="0"/>
                  <a:pt x="4620986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8648885" y="4290302"/>
            <a:ext cx="18716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(7) TCP hand-off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857365" y="5300689"/>
            <a:ext cx="2065360" cy="845104"/>
            <a:chOff x="5857365" y="5300689"/>
            <a:chExt cx="2065360" cy="845104"/>
          </a:xfrm>
        </p:grpSpPr>
        <p:sp>
          <p:nvSpPr>
            <p:cNvPr id="72" name="Rounded Rectangle 71"/>
            <p:cNvSpPr/>
            <p:nvPr/>
          </p:nvSpPr>
          <p:spPr>
            <a:xfrm>
              <a:off x="5857365" y="5300689"/>
              <a:ext cx="2065360" cy="845104"/>
            </a:xfrm>
            <a:prstGeom prst="roundRect">
              <a:avLst/>
            </a:prstGeom>
            <a:solidFill>
              <a:schemeClr val="bg2"/>
            </a:solidFill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75499" y="5683566"/>
              <a:ext cx="2047226" cy="42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Tenant server ID</a:t>
              </a:r>
              <a:endParaRPr lang="en-US" sz="2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375737" y="5339021"/>
              <a:ext cx="1028615" cy="42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PoPSiCl</a:t>
              </a:r>
              <a:endParaRPr lang="en-US" sz="2200" dirty="0"/>
            </a:p>
          </p:txBody>
        </p:sp>
      </p:grpSp>
      <p:sp>
        <p:nvSpPr>
          <p:cNvPr id="66" name="Rectangular Callout 65"/>
          <p:cNvSpPr/>
          <p:nvPr/>
        </p:nvSpPr>
        <p:spPr>
          <a:xfrm>
            <a:off x="4743510" y="897463"/>
            <a:ext cx="4022842" cy="1057530"/>
          </a:xfrm>
          <a:prstGeom prst="wedgeRectCallout">
            <a:avLst>
              <a:gd name="adj1" fmla="val 75339"/>
              <a:gd name="adj2" fmla="val 16179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746716" y="1041507"/>
            <a:ext cx="4304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Accept the connection only if the user can present a valid Client Cert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72" y="3445659"/>
            <a:ext cx="2875644" cy="1419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891" y="1616529"/>
            <a:ext cx="203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Object linker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539729" y="3093954"/>
            <a:ext cx="1420155" cy="700300"/>
            <a:chOff x="7209278" y="2742248"/>
            <a:chExt cx="1420155" cy="700300"/>
          </a:xfrm>
        </p:grpSpPr>
        <p:sp>
          <p:nvSpPr>
            <p:cNvPr id="9" name="Rectangle 8"/>
            <p:cNvSpPr/>
            <p:nvPr/>
          </p:nvSpPr>
          <p:spPr>
            <a:xfrm>
              <a:off x="7209278" y="2742248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8449" y="2843371"/>
              <a:ext cx="1211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TenantA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210933" y="3093954"/>
            <a:ext cx="1420155" cy="700300"/>
            <a:chOff x="9160329" y="2348571"/>
            <a:chExt cx="1420155" cy="700300"/>
          </a:xfrm>
        </p:grpSpPr>
        <p:sp>
          <p:nvSpPr>
            <p:cNvPr id="16" name="Rectangle 15"/>
            <p:cNvSpPr/>
            <p:nvPr/>
          </p:nvSpPr>
          <p:spPr>
            <a:xfrm>
              <a:off x="9160329" y="2348571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70402" y="2467888"/>
              <a:ext cx="120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TenantB</a:t>
              </a:r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81891" y="484910"/>
            <a:ext cx="5626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HTTP-specific mechanisms</a:t>
            </a:r>
          </a:p>
        </p:txBody>
      </p:sp>
    </p:spTree>
    <p:extLst>
      <p:ext uri="{BB962C8B-B14F-4D97-AF65-F5344CB8AC3E}">
        <p14:creationId xmlns:p14="http://schemas.microsoft.com/office/powerpoint/2010/main" val="11731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72" y="3445659"/>
            <a:ext cx="2875644" cy="1419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891" y="1616529"/>
            <a:ext cx="203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Object linker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539729" y="3093954"/>
            <a:ext cx="1420155" cy="700300"/>
            <a:chOff x="7209278" y="2742248"/>
            <a:chExt cx="1420155" cy="700300"/>
          </a:xfrm>
        </p:grpSpPr>
        <p:sp>
          <p:nvSpPr>
            <p:cNvPr id="9" name="Rectangle 8"/>
            <p:cNvSpPr/>
            <p:nvPr/>
          </p:nvSpPr>
          <p:spPr>
            <a:xfrm>
              <a:off x="7209278" y="2742248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8449" y="2843371"/>
              <a:ext cx="1211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TenantA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210933" y="3093954"/>
            <a:ext cx="1420155" cy="700300"/>
            <a:chOff x="9160329" y="2348571"/>
            <a:chExt cx="1420155" cy="700300"/>
          </a:xfrm>
        </p:grpSpPr>
        <p:sp>
          <p:nvSpPr>
            <p:cNvPr id="16" name="Rectangle 15"/>
            <p:cNvSpPr/>
            <p:nvPr/>
          </p:nvSpPr>
          <p:spPr>
            <a:xfrm>
              <a:off x="9160329" y="2348571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70402" y="2467888"/>
              <a:ext cx="120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TenantB</a:t>
              </a:r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5860751" y="1749693"/>
            <a:ext cx="2935849" cy="929882"/>
          </a:xfrm>
          <a:prstGeom prst="wedgeRectCallout">
            <a:avLst>
              <a:gd name="adj1" fmla="val 31117"/>
              <a:gd name="adj2" fmla="val 76396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0751" y="1829913"/>
            <a:ext cx="3099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Hyperlink to </a:t>
            </a:r>
            <a:r>
              <a:rPr lang="en-US" sz="2200" dirty="0" err="1" smtClean="0">
                <a:solidFill>
                  <a:srgbClr val="FF0000"/>
                </a:solidFill>
              </a:rPr>
              <a:t>TenantB</a:t>
            </a:r>
            <a:r>
              <a:rPr lang="en-US" sz="2200" dirty="0" smtClean="0">
                <a:solidFill>
                  <a:srgbClr val="FF0000"/>
                </a:solidFill>
              </a:rPr>
              <a:t> via </a:t>
            </a:r>
            <a:r>
              <a:rPr lang="en-US" sz="2200" dirty="0" err="1" smtClean="0">
                <a:solidFill>
                  <a:srgbClr val="FF0000"/>
                </a:solidFill>
              </a:rPr>
              <a:t>PoPSiCl</a:t>
            </a:r>
            <a:r>
              <a:rPr lang="en-US" sz="2200" dirty="0" smtClean="0">
                <a:solidFill>
                  <a:srgbClr val="FF0000"/>
                </a:solidFill>
              </a:rPr>
              <a:t>?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891" y="484910"/>
            <a:ext cx="5626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HTTP-specific mechanisms</a:t>
            </a:r>
          </a:p>
        </p:txBody>
      </p:sp>
    </p:spTree>
    <p:extLst>
      <p:ext uri="{BB962C8B-B14F-4D97-AF65-F5344CB8AC3E}">
        <p14:creationId xmlns:p14="http://schemas.microsoft.com/office/powerpoint/2010/main" val="14357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72" y="3445659"/>
            <a:ext cx="2875644" cy="1419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891" y="1616529"/>
            <a:ext cx="203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Object linker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539729" y="3093954"/>
            <a:ext cx="1420155" cy="700300"/>
            <a:chOff x="7209278" y="2742248"/>
            <a:chExt cx="1420155" cy="700300"/>
          </a:xfrm>
        </p:grpSpPr>
        <p:sp>
          <p:nvSpPr>
            <p:cNvPr id="9" name="Rectangle 8"/>
            <p:cNvSpPr/>
            <p:nvPr/>
          </p:nvSpPr>
          <p:spPr>
            <a:xfrm>
              <a:off x="7209278" y="2742248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8449" y="2843371"/>
              <a:ext cx="1211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TenantA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210933" y="3093954"/>
            <a:ext cx="1420155" cy="700300"/>
            <a:chOff x="9160329" y="2348571"/>
            <a:chExt cx="1420155" cy="700300"/>
          </a:xfrm>
        </p:grpSpPr>
        <p:sp>
          <p:nvSpPr>
            <p:cNvPr id="16" name="Rectangle 15"/>
            <p:cNvSpPr/>
            <p:nvPr/>
          </p:nvSpPr>
          <p:spPr>
            <a:xfrm>
              <a:off x="9160329" y="2348571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70402" y="2467888"/>
              <a:ext cx="120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TenantB</a:t>
              </a:r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97" y="1192796"/>
            <a:ext cx="943504" cy="14545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35383" y="2647365"/>
            <a:ext cx="872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Linker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581891" y="484910"/>
            <a:ext cx="5626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HTTP-specific mechanisms</a:t>
            </a:r>
          </a:p>
        </p:txBody>
      </p:sp>
    </p:spTree>
    <p:extLst>
      <p:ext uri="{BB962C8B-B14F-4D97-AF65-F5344CB8AC3E}">
        <p14:creationId xmlns:p14="http://schemas.microsoft.com/office/powerpoint/2010/main" val="20440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72" y="3445659"/>
            <a:ext cx="2875644" cy="1419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891" y="1616529"/>
            <a:ext cx="203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Object linker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539729" y="3093954"/>
            <a:ext cx="1420155" cy="700300"/>
            <a:chOff x="7209278" y="2742248"/>
            <a:chExt cx="1420155" cy="700300"/>
          </a:xfrm>
        </p:grpSpPr>
        <p:sp>
          <p:nvSpPr>
            <p:cNvPr id="9" name="Rectangle 8"/>
            <p:cNvSpPr/>
            <p:nvPr/>
          </p:nvSpPr>
          <p:spPr>
            <a:xfrm>
              <a:off x="7209278" y="2742248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8449" y="2843371"/>
              <a:ext cx="1211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TenantA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210933" y="3093954"/>
            <a:ext cx="1420155" cy="700300"/>
            <a:chOff x="9160329" y="2348571"/>
            <a:chExt cx="1420155" cy="700300"/>
          </a:xfrm>
        </p:grpSpPr>
        <p:sp>
          <p:nvSpPr>
            <p:cNvPr id="16" name="Rectangle 15"/>
            <p:cNvSpPr/>
            <p:nvPr/>
          </p:nvSpPr>
          <p:spPr>
            <a:xfrm>
              <a:off x="9160329" y="2348571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70402" y="2467888"/>
              <a:ext cx="120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TenantB</a:t>
              </a:r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97" y="1192796"/>
            <a:ext cx="943504" cy="14545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35383" y="2647365"/>
            <a:ext cx="872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Linker</a:t>
            </a:r>
            <a:endParaRPr lang="en-US" sz="2200" dirty="0"/>
          </a:p>
        </p:txBody>
      </p:sp>
      <p:sp>
        <p:nvSpPr>
          <p:cNvPr id="2" name="Freeform 1"/>
          <p:cNvSpPr/>
          <p:nvPr/>
        </p:nvSpPr>
        <p:spPr>
          <a:xfrm>
            <a:off x="1747157" y="3526971"/>
            <a:ext cx="5747657" cy="1730829"/>
          </a:xfrm>
          <a:custGeom>
            <a:avLst/>
            <a:gdLst>
              <a:gd name="connsiteX0" fmla="*/ 0 w 5747657"/>
              <a:gd name="connsiteY0" fmla="*/ 1730829 h 1730829"/>
              <a:gd name="connsiteX1" fmla="*/ 3347357 w 5747657"/>
              <a:gd name="connsiteY1" fmla="*/ 1110343 h 1730829"/>
              <a:gd name="connsiteX2" fmla="*/ 5747657 w 5747657"/>
              <a:gd name="connsiteY2" fmla="*/ 0 h 173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7657" h="1730829">
                <a:moveTo>
                  <a:pt x="0" y="1730829"/>
                </a:moveTo>
                <a:cubicBezTo>
                  <a:pt x="1194707" y="1564822"/>
                  <a:pt x="2389414" y="1398815"/>
                  <a:pt x="3347357" y="1110343"/>
                </a:cubicBezTo>
                <a:cubicBezTo>
                  <a:pt x="4305300" y="821871"/>
                  <a:pt x="5747657" y="0"/>
                  <a:pt x="5747657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2618" y="4332766"/>
            <a:ext cx="303846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Visit </a:t>
            </a:r>
            <a:r>
              <a:rPr lang="en-US" sz="2000" dirty="0" err="1" smtClean="0"/>
              <a:t>TenantA</a:t>
            </a:r>
            <a:r>
              <a:rPr lang="en-US" sz="2000" dirty="0" smtClean="0"/>
              <a:t> via its </a:t>
            </a:r>
            <a:r>
              <a:rPr lang="en-US" sz="2000" dirty="0" err="1" smtClean="0"/>
              <a:t>PoPSiCl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81891" y="484910"/>
            <a:ext cx="5626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HTTP-specific mechanisms</a:t>
            </a:r>
          </a:p>
        </p:txBody>
      </p:sp>
    </p:spTree>
    <p:extLst>
      <p:ext uri="{BB962C8B-B14F-4D97-AF65-F5344CB8AC3E}">
        <p14:creationId xmlns:p14="http://schemas.microsoft.com/office/powerpoint/2010/main" val="655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72" y="3445659"/>
            <a:ext cx="2875644" cy="1419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891" y="1616529"/>
            <a:ext cx="203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Object linker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539729" y="3093954"/>
            <a:ext cx="1420155" cy="700300"/>
            <a:chOff x="7209278" y="2742248"/>
            <a:chExt cx="1420155" cy="700300"/>
          </a:xfrm>
        </p:grpSpPr>
        <p:sp>
          <p:nvSpPr>
            <p:cNvPr id="9" name="Rectangle 8"/>
            <p:cNvSpPr/>
            <p:nvPr/>
          </p:nvSpPr>
          <p:spPr>
            <a:xfrm>
              <a:off x="7209278" y="2742248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8449" y="2843371"/>
              <a:ext cx="1211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TenantA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210933" y="3093954"/>
            <a:ext cx="1420155" cy="700300"/>
            <a:chOff x="9160329" y="2348571"/>
            <a:chExt cx="1420155" cy="700300"/>
          </a:xfrm>
        </p:grpSpPr>
        <p:sp>
          <p:nvSpPr>
            <p:cNvPr id="16" name="Rectangle 15"/>
            <p:cNvSpPr/>
            <p:nvPr/>
          </p:nvSpPr>
          <p:spPr>
            <a:xfrm>
              <a:off x="9160329" y="2348571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70402" y="2467888"/>
              <a:ext cx="120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TenantB</a:t>
              </a:r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97" y="1192796"/>
            <a:ext cx="943504" cy="14545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35383" y="2647365"/>
            <a:ext cx="872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Linker</a:t>
            </a:r>
            <a:endParaRPr lang="en-US" sz="2200" dirty="0"/>
          </a:p>
        </p:txBody>
      </p:sp>
      <p:sp>
        <p:nvSpPr>
          <p:cNvPr id="3" name="Freeform 2"/>
          <p:cNvSpPr/>
          <p:nvPr/>
        </p:nvSpPr>
        <p:spPr>
          <a:xfrm>
            <a:off x="1763486" y="3461657"/>
            <a:ext cx="5731328" cy="1436914"/>
          </a:xfrm>
          <a:custGeom>
            <a:avLst/>
            <a:gdLst>
              <a:gd name="connsiteX0" fmla="*/ 5731328 w 5731328"/>
              <a:gd name="connsiteY0" fmla="*/ 0 h 1436914"/>
              <a:gd name="connsiteX1" fmla="*/ 2775857 w 5731328"/>
              <a:gd name="connsiteY1" fmla="*/ 326572 h 1436914"/>
              <a:gd name="connsiteX2" fmla="*/ 0 w 5731328"/>
              <a:gd name="connsiteY2" fmla="*/ 1436914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1328" h="1436914">
                <a:moveTo>
                  <a:pt x="5731328" y="0"/>
                </a:moveTo>
                <a:cubicBezTo>
                  <a:pt x="4731203" y="43543"/>
                  <a:pt x="3731078" y="87086"/>
                  <a:pt x="2775857" y="326572"/>
                </a:cubicBezTo>
                <a:cubicBezTo>
                  <a:pt x="1820636" y="566058"/>
                  <a:pt x="0" y="1436914"/>
                  <a:pt x="0" y="1436914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78730" y="3615330"/>
            <a:ext cx="470083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Hyperlink to </a:t>
            </a:r>
            <a:r>
              <a:rPr lang="en-US" sz="2000" dirty="0" err="1" smtClean="0"/>
              <a:t>TenantB</a:t>
            </a:r>
            <a:r>
              <a:rPr lang="en-US" sz="2000" dirty="0" smtClean="0"/>
              <a:t> with </a:t>
            </a:r>
          </a:p>
          <a:p>
            <a:r>
              <a:rPr lang="en-US" sz="2000" u="sng" dirty="0" smtClean="0"/>
              <a:t>https://</a:t>
            </a:r>
            <a:r>
              <a:rPr lang="en-US" sz="2000" u="sng" dirty="0" err="1" smtClean="0"/>
              <a:t>linker.popsicls.com?tenantB.com</a:t>
            </a:r>
            <a:r>
              <a:rPr lang="en-US" sz="2000" u="sng" dirty="0" smtClean="0"/>
              <a:t>/</a:t>
            </a:r>
            <a:r>
              <a:rPr lang="mr-IN" sz="2000" u="sng" dirty="0" smtClean="0"/>
              <a:t>…</a:t>
            </a:r>
            <a:endParaRPr lang="en-US" sz="2000" u="sng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1891" y="484910"/>
            <a:ext cx="5626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HTTP-specific mechanisms</a:t>
            </a:r>
          </a:p>
        </p:txBody>
      </p:sp>
    </p:spTree>
    <p:extLst>
      <p:ext uri="{BB962C8B-B14F-4D97-AF65-F5344CB8AC3E}">
        <p14:creationId xmlns:p14="http://schemas.microsoft.com/office/powerpoint/2010/main" val="7817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72" y="3445659"/>
            <a:ext cx="2875644" cy="1419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891" y="1616529"/>
            <a:ext cx="203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Object linker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539729" y="3093954"/>
            <a:ext cx="1420155" cy="700300"/>
            <a:chOff x="7209278" y="2742248"/>
            <a:chExt cx="1420155" cy="700300"/>
          </a:xfrm>
        </p:grpSpPr>
        <p:sp>
          <p:nvSpPr>
            <p:cNvPr id="9" name="Rectangle 8"/>
            <p:cNvSpPr/>
            <p:nvPr/>
          </p:nvSpPr>
          <p:spPr>
            <a:xfrm>
              <a:off x="7209278" y="2742248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8449" y="2843371"/>
              <a:ext cx="1211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TenantA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210933" y="3093954"/>
            <a:ext cx="1420155" cy="700300"/>
            <a:chOff x="9160329" y="2348571"/>
            <a:chExt cx="1420155" cy="700300"/>
          </a:xfrm>
        </p:grpSpPr>
        <p:sp>
          <p:nvSpPr>
            <p:cNvPr id="16" name="Rectangle 15"/>
            <p:cNvSpPr/>
            <p:nvPr/>
          </p:nvSpPr>
          <p:spPr>
            <a:xfrm>
              <a:off x="9160329" y="2348571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70402" y="2467888"/>
              <a:ext cx="120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TenantB</a:t>
              </a:r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97" y="1192796"/>
            <a:ext cx="943504" cy="14545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35383" y="2647365"/>
            <a:ext cx="872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Linker</a:t>
            </a:r>
            <a:endParaRPr lang="en-US" sz="2200" dirty="0"/>
          </a:p>
        </p:txBody>
      </p:sp>
      <p:sp>
        <p:nvSpPr>
          <p:cNvPr id="2" name="Freeform 1"/>
          <p:cNvSpPr/>
          <p:nvPr/>
        </p:nvSpPr>
        <p:spPr>
          <a:xfrm>
            <a:off x="1567543" y="2041071"/>
            <a:ext cx="3037114" cy="2792186"/>
          </a:xfrm>
          <a:custGeom>
            <a:avLst/>
            <a:gdLst>
              <a:gd name="connsiteX0" fmla="*/ 0 w 3037114"/>
              <a:gd name="connsiteY0" fmla="*/ 2792186 h 2792186"/>
              <a:gd name="connsiteX1" fmla="*/ 832757 w 3037114"/>
              <a:gd name="connsiteY1" fmla="*/ 1175658 h 2792186"/>
              <a:gd name="connsiteX2" fmla="*/ 3037114 w 3037114"/>
              <a:gd name="connsiteY2" fmla="*/ 0 h 279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7114" h="2792186">
                <a:moveTo>
                  <a:pt x="0" y="2792186"/>
                </a:moveTo>
                <a:cubicBezTo>
                  <a:pt x="163285" y="2216604"/>
                  <a:pt x="326571" y="1641022"/>
                  <a:pt x="832757" y="1175658"/>
                </a:cubicBezTo>
                <a:cubicBezTo>
                  <a:pt x="1338943" y="710294"/>
                  <a:pt x="3037114" y="0"/>
                  <a:pt x="3037114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9659" y="3355251"/>
            <a:ext cx="55881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Request </a:t>
            </a:r>
            <a:r>
              <a:rPr lang="en-US" sz="2000" u="sng" dirty="0" smtClean="0"/>
              <a:t>https://</a:t>
            </a:r>
            <a:r>
              <a:rPr lang="en-US" sz="2000" u="sng" dirty="0" err="1" smtClean="0"/>
              <a:t>linker.popsicls.com?tenantB.com</a:t>
            </a:r>
            <a:r>
              <a:rPr lang="en-US" sz="2000" u="sng" dirty="0" smtClean="0"/>
              <a:t>/</a:t>
            </a:r>
            <a:r>
              <a:rPr lang="mr-IN" sz="2000" u="sng" dirty="0" smtClean="0"/>
              <a:t>…</a:t>
            </a:r>
            <a:endParaRPr lang="en-US" sz="2000" u="sng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81891" y="484910"/>
            <a:ext cx="5626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HTTP-specific mechanisms</a:t>
            </a:r>
          </a:p>
        </p:txBody>
      </p:sp>
    </p:spTree>
    <p:extLst>
      <p:ext uri="{BB962C8B-B14F-4D97-AF65-F5344CB8AC3E}">
        <p14:creationId xmlns:p14="http://schemas.microsoft.com/office/powerpoint/2010/main" val="12981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2617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891" y="1493816"/>
            <a:ext cx="916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User’s web browsing actions are monitored by</a:t>
            </a:r>
            <a:r>
              <a:rPr lang="en-US" sz="2800" dirty="0"/>
              <a:t> </a:t>
            </a:r>
            <a:r>
              <a:rPr lang="en-US" sz="2800" dirty="0" smtClean="0"/>
              <a:t>various parties.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67" y="2335740"/>
            <a:ext cx="7476733" cy="25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72" y="3445659"/>
            <a:ext cx="2875644" cy="1419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891" y="1616529"/>
            <a:ext cx="203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Object linker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539729" y="3093954"/>
            <a:ext cx="1420155" cy="700300"/>
            <a:chOff x="7209278" y="2742248"/>
            <a:chExt cx="1420155" cy="700300"/>
          </a:xfrm>
        </p:grpSpPr>
        <p:sp>
          <p:nvSpPr>
            <p:cNvPr id="9" name="Rectangle 8"/>
            <p:cNvSpPr/>
            <p:nvPr/>
          </p:nvSpPr>
          <p:spPr>
            <a:xfrm>
              <a:off x="7209278" y="2742248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8449" y="2843371"/>
              <a:ext cx="1211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TenantA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210933" y="3093954"/>
            <a:ext cx="1420155" cy="700300"/>
            <a:chOff x="9160329" y="2348571"/>
            <a:chExt cx="1420155" cy="700300"/>
          </a:xfrm>
        </p:grpSpPr>
        <p:sp>
          <p:nvSpPr>
            <p:cNvPr id="16" name="Rectangle 15"/>
            <p:cNvSpPr/>
            <p:nvPr/>
          </p:nvSpPr>
          <p:spPr>
            <a:xfrm>
              <a:off x="9160329" y="2348571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70402" y="2467888"/>
              <a:ext cx="120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TenantB</a:t>
              </a:r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97" y="1192796"/>
            <a:ext cx="943504" cy="14545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35383" y="2647365"/>
            <a:ext cx="872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Linker</a:t>
            </a:r>
            <a:endParaRPr lang="en-US" sz="2200" dirty="0"/>
          </a:p>
        </p:txBody>
      </p:sp>
      <p:sp>
        <p:nvSpPr>
          <p:cNvPr id="20" name="Rectangular Callout 19"/>
          <p:cNvSpPr/>
          <p:nvPr/>
        </p:nvSpPr>
        <p:spPr>
          <a:xfrm>
            <a:off x="6646418" y="484910"/>
            <a:ext cx="3115389" cy="1183847"/>
          </a:xfrm>
          <a:prstGeom prst="wedgeRectCallout">
            <a:avLst>
              <a:gd name="adj1" fmla="val -79563"/>
              <a:gd name="adj2" fmla="val 67616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00239" y="508533"/>
            <a:ext cx="3099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Check whether </a:t>
            </a:r>
            <a:r>
              <a:rPr lang="en-US" sz="2200" dirty="0" err="1" smtClean="0">
                <a:solidFill>
                  <a:srgbClr val="FF0000"/>
                </a:solidFill>
              </a:rPr>
              <a:t>TenantA</a:t>
            </a:r>
            <a:r>
              <a:rPr lang="en-US" sz="2200" dirty="0" smtClean="0">
                <a:solidFill>
                  <a:srgbClr val="FF0000"/>
                </a:solidFill>
              </a:rPr>
              <a:t> has the permission to link to </a:t>
            </a:r>
            <a:r>
              <a:rPr lang="en-US" sz="2200" dirty="0" err="1" smtClean="0">
                <a:solidFill>
                  <a:srgbClr val="FF0000"/>
                </a:solidFill>
              </a:rPr>
              <a:t>TenantB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1891" y="484910"/>
            <a:ext cx="5626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HTTP-specific mechanisms</a:t>
            </a:r>
          </a:p>
        </p:txBody>
      </p:sp>
    </p:spTree>
    <p:extLst>
      <p:ext uri="{BB962C8B-B14F-4D97-AF65-F5344CB8AC3E}">
        <p14:creationId xmlns:p14="http://schemas.microsoft.com/office/powerpoint/2010/main" val="6102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72" y="3445659"/>
            <a:ext cx="2875644" cy="1419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891" y="1616529"/>
            <a:ext cx="203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Object linker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539729" y="3093954"/>
            <a:ext cx="1420155" cy="700300"/>
            <a:chOff x="7209278" y="2742248"/>
            <a:chExt cx="1420155" cy="700300"/>
          </a:xfrm>
        </p:grpSpPr>
        <p:sp>
          <p:nvSpPr>
            <p:cNvPr id="9" name="Rectangle 8"/>
            <p:cNvSpPr/>
            <p:nvPr/>
          </p:nvSpPr>
          <p:spPr>
            <a:xfrm>
              <a:off x="7209278" y="2742248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8449" y="2843371"/>
              <a:ext cx="1211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TenantA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210933" y="3093954"/>
            <a:ext cx="1420155" cy="700300"/>
            <a:chOff x="9160329" y="2348571"/>
            <a:chExt cx="1420155" cy="700300"/>
          </a:xfrm>
        </p:grpSpPr>
        <p:sp>
          <p:nvSpPr>
            <p:cNvPr id="16" name="Rectangle 15"/>
            <p:cNvSpPr/>
            <p:nvPr/>
          </p:nvSpPr>
          <p:spPr>
            <a:xfrm>
              <a:off x="9160329" y="2348571"/>
              <a:ext cx="1420155" cy="70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70402" y="2467888"/>
              <a:ext cx="1200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TenantB</a:t>
              </a:r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5" y="4582416"/>
            <a:ext cx="1342852" cy="1398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97" y="1192796"/>
            <a:ext cx="943504" cy="14545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35383" y="2647365"/>
            <a:ext cx="872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Linker</a:t>
            </a:r>
            <a:endParaRPr lang="en-US" sz="2200" dirty="0"/>
          </a:p>
        </p:txBody>
      </p:sp>
      <p:sp>
        <p:nvSpPr>
          <p:cNvPr id="2" name="Freeform 1"/>
          <p:cNvSpPr/>
          <p:nvPr/>
        </p:nvSpPr>
        <p:spPr>
          <a:xfrm>
            <a:off x="1796143" y="3135086"/>
            <a:ext cx="3184071" cy="2122714"/>
          </a:xfrm>
          <a:custGeom>
            <a:avLst/>
            <a:gdLst>
              <a:gd name="connsiteX0" fmla="*/ 3184071 w 3184071"/>
              <a:gd name="connsiteY0" fmla="*/ 0 h 2122714"/>
              <a:gd name="connsiteX1" fmla="*/ 1828800 w 3184071"/>
              <a:gd name="connsiteY1" fmla="*/ 1453243 h 2122714"/>
              <a:gd name="connsiteX2" fmla="*/ 0 w 3184071"/>
              <a:gd name="connsiteY2" fmla="*/ 2122714 h 21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4071" h="2122714">
                <a:moveTo>
                  <a:pt x="3184071" y="0"/>
                </a:moveTo>
                <a:cubicBezTo>
                  <a:pt x="2771774" y="549728"/>
                  <a:pt x="2359478" y="1099457"/>
                  <a:pt x="1828800" y="1453243"/>
                </a:cubicBezTo>
                <a:cubicBezTo>
                  <a:pt x="1298122" y="1807029"/>
                  <a:pt x="0" y="2122714"/>
                  <a:pt x="0" y="2122714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55030" y="3874530"/>
            <a:ext cx="37786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n-US" sz="2000" dirty="0" err="1" smtClean="0"/>
              <a:t>TenantA</a:t>
            </a:r>
            <a:r>
              <a:rPr lang="en-US" sz="2000" dirty="0" smtClean="0"/>
              <a:t> has permission, 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edirect to </a:t>
            </a:r>
            <a:r>
              <a:rPr lang="en-US" sz="2000" dirty="0" err="1" smtClean="0"/>
              <a:t>TenantB</a:t>
            </a:r>
            <a:r>
              <a:rPr lang="en-US" sz="2000" dirty="0" smtClean="0"/>
              <a:t> via its </a:t>
            </a:r>
            <a:r>
              <a:rPr lang="en-US" sz="2000" dirty="0" err="1" smtClean="0"/>
              <a:t>PoPSiCl</a:t>
            </a:r>
            <a:r>
              <a:rPr lang="en-US" sz="2000" dirty="0" smtClean="0"/>
              <a:t> </a:t>
            </a:r>
            <a:endParaRPr lang="en-US" sz="2000" u="sng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81891" y="484910"/>
            <a:ext cx="5626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HTTP-specific mechanisms</a:t>
            </a:r>
          </a:p>
        </p:txBody>
      </p:sp>
    </p:spTree>
    <p:extLst>
      <p:ext uri="{BB962C8B-B14F-4D97-AF65-F5344CB8AC3E}">
        <p14:creationId xmlns:p14="http://schemas.microsoft.com/office/powerpoint/2010/main" val="4308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defenses against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Cross-site request forgeries to </a:t>
            </a:r>
            <a:r>
              <a:rPr lang="en-US" dirty="0" err="1" smtClean="0"/>
              <a:t>deanonymize</a:t>
            </a:r>
            <a:r>
              <a:rPr lang="en-US" dirty="0" smtClean="0"/>
              <a:t> a </a:t>
            </a:r>
            <a:r>
              <a:rPr lang="en-US" dirty="0" err="1" smtClean="0"/>
              <a:t>PoPSiCL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Traffic analysis based on object sizes and number of objects</a:t>
            </a:r>
          </a:p>
          <a:p>
            <a:pPr lvl="1"/>
            <a:r>
              <a:rPr lang="en-US" dirty="0" smtClean="0"/>
              <a:t>Only have a partial solution 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(Please see paper)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3483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Implementation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891" y="1616529"/>
            <a:ext cx="928735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Cloud</a:t>
            </a:r>
          </a:p>
          <a:p>
            <a:pPr marL="457200" indent="-457200">
              <a:buFont typeface=".AppleSystemUIFont" charset="0"/>
              <a:buChar char="-"/>
            </a:pPr>
            <a:r>
              <a:rPr lang="en-US" sz="2800" dirty="0" err="1" smtClean="0"/>
              <a:t>OpenStack</a:t>
            </a:r>
            <a:r>
              <a:rPr lang="en-US" sz="2800" dirty="0" smtClean="0"/>
              <a:t>-based </a:t>
            </a:r>
            <a:r>
              <a:rPr lang="en-US" sz="2800" dirty="0" err="1" smtClean="0"/>
              <a:t>IaaS</a:t>
            </a:r>
            <a:r>
              <a:rPr lang="en-US" sz="2800" dirty="0" smtClean="0"/>
              <a:t> cloud deployed in </a:t>
            </a:r>
            <a:r>
              <a:rPr lang="en-US" sz="2800" dirty="0" err="1" smtClean="0"/>
              <a:t>CloudLab</a:t>
            </a:r>
            <a:r>
              <a:rPr lang="en-US" sz="2800" dirty="0" smtClean="0"/>
              <a:t> </a:t>
            </a:r>
            <a:r>
              <a:rPr lang="en-US" sz="2800" dirty="0" err="1" smtClean="0"/>
              <a:t>testbed</a:t>
            </a:r>
            <a:endParaRPr lang="en-US" sz="2800" dirty="0"/>
          </a:p>
          <a:p>
            <a:pPr marL="457200" indent="-457200">
              <a:buFont typeface=".AppleSystemUIFont" charset="0"/>
              <a:buChar char="-"/>
            </a:pPr>
            <a:r>
              <a:rPr lang="en-US" sz="2800" dirty="0" err="1" smtClean="0"/>
              <a:t>PoPSiCl</a:t>
            </a:r>
            <a:r>
              <a:rPr lang="en-US" sz="2800" dirty="0" smtClean="0"/>
              <a:t> store and SDN controller are implemented in C/C++</a:t>
            </a:r>
          </a:p>
          <a:p>
            <a:pPr marL="457200" indent="-457200">
              <a:buFont typeface=".AppleSystemUIFont" charset="0"/>
              <a:buChar char="-"/>
            </a:pPr>
            <a:r>
              <a:rPr lang="en-US" sz="2800" dirty="0" smtClean="0"/>
              <a:t>Open </a:t>
            </a:r>
            <a:r>
              <a:rPr lang="en-US" sz="2800" dirty="0" err="1" smtClean="0"/>
              <a:t>vSwitch</a:t>
            </a:r>
            <a:r>
              <a:rPr lang="en-US" sz="2800" dirty="0" smtClean="0"/>
              <a:t> as the SDN switch in each physical machine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Tenant server</a:t>
            </a:r>
          </a:p>
          <a:p>
            <a:pPr marL="457200" indent="-457200">
              <a:buFont typeface=".AppleSystemUIFont" charset="0"/>
              <a:buChar char="-"/>
            </a:pPr>
            <a:r>
              <a:rPr lang="en-US" sz="2800" dirty="0" smtClean="0"/>
              <a:t>A Linux kernel module for TCP state transfer</a:t>
            </a:r>
          </a:p>
          <a:p>
            <a:pPr marL="457200" indent="-457200">
              <a:buFont typeface=".AppleSystemUIFont" charset="0"/>
              <a:buChar char="-"/>
            </a:pPr>
            <a:r>
              <a:rPr lang="en-US" sz="2800" dirty="0" smtClean="0"/>
              <a:t>Each </a:t>
            </a:r>
            <a:r>
              <a:rPr lang="en-US" sz="2800" dirty="0" err="1" smtClean="0"/>
              <a:t>PoPSiCl</a:t>
            </a:r>
            <a:r>
              <a:rPr lang="en-US" sz="2800" dirty="0" smtClean="0"/>
              <a:t> is mapped to a virtual host in </a:t>
            </a:r>
            <a:r>
              <a:rPr lang="en-US" sz="2800" dirty="0" err="1" smtClean="0"/>
              <a:t>Nginx</a:t>
            </a:r>
            <a:r>
              <a:rPr lang="en-US" sz="2800" dirty="0" smtClean="0"/>
              <a:t> server</a:t>
            </a:r>
          </a:p>
        </p:txBody>
      </p:sp>
    </p:spTree>
    <p:extLst>
      <p:ext uri="{BB962C8B-B14F-4D97-AF65-F5344CB8AC3E}">
        <p14:creationId xmlns:p14="http://schemas.microsoft.com/office/powerpoint/2010/main" val="20379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734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Latency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7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734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Latency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734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Latency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734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Latency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734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Latency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1371600"/>
            <a:ext cx="73152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62257" y="5094513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4.1s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4334" y="484805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4.5s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9829" y="299282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17.8s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2561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Throughput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8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2617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891" y="1493816"/>
            <a:ext cx="9327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User’s web browsing actions are monitored by</a:t>
            </a:r>
            <a:r>
              <a:rPr lang="en-US" sz="2800" dirty="0"/>
              <a:t> </a:t>
            </a:r>
            <a:r>
              <a:rPr lang="en-US" sz="2800" dirty="0" smtClean="0"/>
              <a:t>various parties.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67" y="2344057"/>
            <a:ext cx="7476733" cy="2547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11" y="4359248"/>
            <a:ext cx="7476733" cy="249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2561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Throughput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15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2561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Throughput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15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2561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Throughput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8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2561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Throughput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8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7992" y="136530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490.5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97992" y="178313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450.9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4786" y="279093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325.8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84015" y="1745127"/>
            <a:ext cx="782763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02577" y="2093470"/>
            <a:ext cx="782763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1687" y="3160270"/>
            <a:ext cx="782763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1513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Scalability: Completion time per concurrent connections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8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1513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Scalability: Completion time per concurrent connections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8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1513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Scalability: Completion time per concurrent connections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8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9789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Scalability: Throughput per retrieved object size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28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03524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Scalability: Throughput per retrieved object size</a:t>
            </a:r>
          </a:p>
          <a:p>
            <a:endParaRPr lang="en-US" sz="4000" b="1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28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03524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Scalability: Throughput per retrieved object size</a:t>
            </a:r>
          </a:p>
          <a:p>
            <a:endParaRPr lang="en-US" sz="4000" b="1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28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372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Existing solutions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786" y="1714500"/>
            <a:ext cx="88859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VPN tunneling</a:t>
            </a:r>
          </a:p>
          <a:p>
            <a:pPr marL="914400" lvl="1" indent="-457200">
              <a:buFont typeface=".AppleSystemUIFont" charset="0"/>
              <a:buChar char="-"/>
            </a:pPr>
            <a:r>
              <a:rPr lang="en-US" sz="2800" dirty="0" smtClean="0"/>
              <a:t>Encrypt and tunnel user’s traffic through proxy server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64" y="3099495"/>
            <a:ext cx="6473602" cy="32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8088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Scalability: Latency per # switch rules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56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80882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Scalability: Latency per # switch rules</a:t>
            </a:r>
          </a:p>
          <a:p>
            <a:endParaRPr lang="en-US" sz="4000" b="1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56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8088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Scalability: Latency per # switch rules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56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0432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Scalability: Latency per # </a:t>
            </a:r>
            <a:r>
              <a:rPr lang="en-US" sz="4000" dirty="0" err="1" smtClean="0"/>
              <a:t>PoPSiCls</a:t>
            </a:r>
            <a:r>
              <a:rPr lang="en-US" sz="4000" dirty="0" smtClean="0"/>
              <a:t> for one server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04327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Scalability: Latency per # </a:t>
            </a:r>
            <a:r>
              <a:rPr lang="en-US" sz="4000" dirty="0" err="1"/>
              <a:t>PoPSiCls</a:t>
            </a:r>
            <a:r>
              <a:rPr lang="en-US" sz="4000" dirty="0"/>
              <a:t> for one server</a:t>
            </a:r>
          </a:p>
          <a:p>
            <a:endParaRPr lang="en-US" sz="4000" b="1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04327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Scalability: Latency per # </a:t>
            </a:r>
            <a:r>
              <a:rPr lang="en-US" sz="4000" dirty="0" err="1"/>
              <a:t>PoPSiCls</a:t>
            </a:r>
            <a:r>
              <a:rPr lang="en-US" sz="4000" dirty="0"/>
              <a:t> for one server</a:t>
            </a:r>
          </a:p>
          <a:p>
            <a:endParaRPr lang="en-US" sz="4000" b="1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Q&amp;A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502228"/>
            <a:ext cx="4098472" cy="40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372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Existing solutions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786" y="1714500"/>
            <a:ext cx="8716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Tor</a:t>
            </a:r>
          </a:p>
          <a:p>
            <a:pPr marL="914400" lvl="1" indent="-457200">
              <a:buFont typeface=".AppleSystemUIFont" charset="0"/>
              <a:buChar char="-"/>
            </a:pPr>
            <a:r>
              <a:rPr lang="en-US" sz="2800" dirty="0" smtClean="0"/>
              <a:t>Route encrypted packets through multiple Tor relays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21" y="2799235"/>
            <a:ext cx="6195351" cy="347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484910"/>
            <a:ext cx="372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Existing solutions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786" y="1714500"/>
            <a:ext cx="51988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Cloud and CDN based solutions</a:t>
            </a:r>
          </a:p>
          <a:p>
            <a:pPr marL="914400" lvl="1" indent="-457200">
              <a:buFont typeface=".AppleSystemUIFont" charset="0"/>
              <a:buChar char="-"/>
            </a:pPr>
            <a:r>
              <a:rPr lang="en-US" sz="2800" dirty="0" err="1" smtClean="0"/>
              <a:t>CloudTransport</a:t>
            </a:r>
            <a:r>
              <a:rPr lang="en-US" sz="2800" baseline="30000" dirty="0" smtClean="0"/>
              <a:t>[1]</a:t>
            </a:r>
            <a:endParaRPr lang="en-US" sz="2800" dirty="0" smtClean="0"/>
          </a:p>
          <a:p>
            <a:pPr marL="914400" lvl="1" indent="-457200">
              <a:buFont typeface=".AppleSystemUIFont" charset="0"/>
              <a:buChar char="-"/>
            </a:pPr>
            <a:r>
              <a:rPr lang="en-US" sz="2800" dirty="0" smtClean="0"/>
              <a:t>Domain fronting</a:t>
            </a:r>
            <a:r>
              <a:rPr lang="en-US" sz="2800" baseline="30000" dirty="0" smtClean="0"/>
              <a:t>[2]</a:t>
            </a:r>
            <a:endParaRPr lang="en-US" sz="2800" dirty="0"/>
          </a:p>
          <a:p>
            <a:pPr marL="914400" lvl="1" indent="-457200">
              <a:buFont typeface=".AppleSystemUIFont" charset="0"/>
              <a:buChar char="-"/>
            </a:pPr>
            <a:r>
              <a:rPr lang="en-US" sz="2800" dirty="0" err="1" smtClean="0"/>
              <a:t>CacheBrowser</a:t>
            </a:r>
            <a:r>
              <a:rPr lang="en-US" sz="2800" baseline="30000" dirty="0" smtClean="0"/>
              <a:t>[3]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5179" y="5625015"/>
            <a:ext cx="9307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/>
              <a:t>Cloud-Transport: Using cloud storage for censorship-resistant networking, PETS 2014</a:t>
            </a:r>
          </a:p>
          <a:p>
            <a:pPr marL="342900" indent="-342900">
              <a:buAutoNum type="arabicPeriod"/>
            </a:pPr>
            <a:r>
              <a:rPr lang="en-US" dirty="0" smtClean="0"/>
              <a:t>Blocking-resistant </a:t>
            </a:r>
            <a:r>
              <a:rPr lang="en-US" dirty="0"/>
              <a:t>communication through domain </a:t>
            </a:r>
            <a:r>
              <a:rPr lang="en-US" dirty="0" smtClean="0"/>
              <a:t>fronting, PETS 2015</a:t>
            </a:r>
          </a:p>
          <a:p>
            <a:pPr marL="342900" indent="-342900">
              <a:buFontTx/>
              <a:buAutoNum type="arabicPeriod"/>
            </a:pPr>
            <a:r>
              <a:rPr lang="en-US" dirty="0" err="1" smtClean="0"/>
              <a:t>CacheBrowser</a:t>
            </a:r>
            <a:r>
              <a:rPr lang="en-US" dirty="0"/>
              <a:t>: Bypassing Chinese censorship without proxies using cached </a:t>
            </a:r>
            <a:r>
              <a:rPr lang="en-US" dirty="0" smtClean="0"/>
              <a:t>content, CCS 2015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14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5030</TotalTime>
  <Words>2313</Words>
  <Application>Microsoft Office PowerPoint</Application>
  <PresentationFormat>Widescreen</PresentationFormat>
  <Paragraphs>844</Paragraphs>
  <Slides>76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.AppleSystemUIFont</vt:lpstr>
      <vt:lpstr>Arial</vt:lpstr>
      <vt:lpstr>Calibri</vt:lpstr>
      <vt:lpstr>Calibri Light</vt:lpstr>
      <vt:lpstr>Mangal</vt:lpstr>
      <vt:lpstr>Office Theme</vt:lpstr>
      <vt:lpstr>Personalized Pseudonyms for Servers in the Cloud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Threat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defenses against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Reiter</cp:lastModifiedBy>
  <cp:revision>518</cp:revision>
  <dcterms:created xsi:type="dcterms:W3CDTF">2017-06-18T02:27:22Z</dcterms:created>
  <dcterms:modified xsi:type="dcterms:W3CDTF">2017-09-20T20:26:06Z</dcterms:modified>
</cp:coreProperties>
</file>